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handoutMasterIdLst>
    <p:handoutMasterId r:id="rId69"/>
  </p:handoutMasterIdLst>
  <p:sldIdLst>
    <p:sldId id="397" r:id="rId2"/>
    <p:sldId id="411" r:id="rId3"/>
    <p:sldId id="410" r:id="rId4"/>
    <p:sldId id="487" r:id="rId5"/>
    <p:sldId id="491" r:id="rId6"/>
    <p:sldId id="327" r:id="rId7"/>
    <p:sldId id="413" r:id="rId8"/>
    <p:sldId id="415" r:id="rId9"/>
    <p:sldId id="416" r:id="rId10"/>
    <p:sldId id="417" r:id="rId11"/>
    <p:sldId id="418" r:id="rId12"/>
    <p:sldId id="419" r:id="rId13"/>
    <p:sldId id="420" r:id="rId14"/>
    <p:sldId id="421" r:id="rId15"/>
    <p:sldId id="422" r:id="rId16"/>
    <p:sldId id="423" r:id="rId17"/>
    <p:sldId id="428" r:id="rId18"/>
    <p:sldId id="429" r:id="rId19"/>
    <p:sldId id="430" r:id="rId20"/>
    <p:sldId id="431" r:id="rId21"/>
    <p:sldId id="432" r:id="rId22"/>
    <p:sldId id="433" r:id="rId23"/>
    <p:sldId id="434" r:id="rId24"/>
    <p:sldId id="435" r:id="rId25"/>
    <p:sldId id="436" r:id="rId26"/>
    <p:sldId id="437" r:id="rId27"/>
    <p:sldId id="438" r:id="rId28"/>
    <p:sldId id="439" r:id="rId29"/>
    <p:sldId id="440" r:id="rId30"/>
    <p:sldId id="471" r:id="rId31"/>
    <p:sldId id="480" r:id="rId32"/>
    <p:sldId id="470" r:id="rId33"/>
    <p:sldId id="482" r:id="rId34"/>
    <p:sldId id="479" r:id="rId35"/>
    <p:sldId id="445" r:id="rId36"/>
    <p:sldId id="446" r:id="rId37"/>
    <p:sldId id="447" r:id="rId38"/>
    <p:sldId id="483" r:id="rId39"/>
    <p:sldId id="448" r:id="rId40"/>
    <p:sldId id="450" r:id="rId41"/>
    <p:sldId id="452" r:id="rId42"/>
    <p:sldId id="477" r:id="rId43"/>
    <p:sldId id="451" r:id="rId44"/>
    <p:sldId id="478" r:id="rId45"/>
    <p:sldId id="475" r:id="rId46"/>
    <p:sldId id="454" r:id="rId47"/>
    <p:sldId id="455" r:id="rId48"/>
    <p:sldId id="458" r:id="rId49"/>
    <p:sldId id="485" r:id="rId50"/>
    <p:sldId id="460" r:id="rId51"/>
    <p:sldId id="461" r:id="rId52"/>
    <p:sldId id="463" r:id="rId53"/>
    <p:sldId id="464" r:id="rId54"/>
    <p:sldId id="494" r:id="rId55"/>
    <p:sldId id="492" r:id="rId56"/>
    <p:sldId id="493" r:id="rId57"/>
    <p:sldId id="466" r:id="rId58"/>
    <p:sldId id="481" r:id="rId59"/>
    <p:sldId id="488" r:id="rId60"/>
    <p:sldId id="489" r:id="rId61"/>
    <p:sldId id="490" r:id="rId62"/>
    <p:sldId id="467" r:id="rId63"/>
    <p:sldId id="468" r:id="rId64"/>
    <p:sldId id="469" r:id="rId65"/>
    <p:sldId id="476" r:id="rId66"/>
    <p:sldId id="486"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AAEE07-76CD-0F47-A3FE-24E8289D156A}">
          <p14:sldIdLst>
            <p14:sldId id="397"/>
            <p14:sldId id="411"/>
            <p14:sldId id="410"/>
            <p14:sldId id="487"/>
            <p14:sldId id="491"/>
            <p14:sldId id="327"/>
          </p14:sldIdLst>
        </p14:section>
        <p14:section name="ATI" id="{9AD1C56B-CCEB-EE46-847E-FA4338EB8F34}">
          <p14:sldIdLst>
            <p14:sldId id="413"/>
            <p14:sldId id="415"/>
            <p14:sldId id="416"/>
            <p14:sldId id="417"/>
            <p14:sldId id="418"/>
            <p14:sldId id="419"/>
            <p14:sldId id="420"/>
            <p14:sldId id="421"/>
            <p14:sldId id="422"/>
            <p14:sldId id="423"/>
            <p14:sldId id="428"/>
            <p14:sldId id="429"/>
            <p14:sldId id="430"/>
          </p14:sldIdLst>
        </p14:section>
        <p14:section name="Nanoparticles" id="{E19D87DE-CB88-FC40-8513-7A8B82217E64}">
          <p14:sldIdLst>
            <p14:sldId id="431"/>
            <p14:sldId id="432"/>
            <p14:sldId id="433"/>
            <p14:sldId id="434"/>
            <p14:sldId id="435"/>
            <p14:sldId id="436"/>
            <p14:sldId id="437"/>
            <p14:sldId id="438"/>
            <p14:sldId id="439"/>
            <p14:sldId id="440"/>
            <p14:sldId id="471"/>
            <p14:sldId id="480"/>
            <p14:sldId id="470"/>
          </p14:sldIdLst>
        </p14:section>
        <p14:section name="CP-ATI" id="{1C124633-D981-C94C-80EE-B16ED372E328}">
          <p14:sldIdLst>
            <p14:sldId id="482"/>
            <p14:sldId id="479"/>
            <p14:sldId id="445"/>
            <p14:sldId id="446"/>
            <p14:sldId id="447"/>
            <p14:sldId id="483"/>
            <p14:sldId id="448"/>
          </p14:sldIdLst>
        </p14:section>
        <p14:section name="CP-HHG" id="{11FB9473-24A3-F94E-971C-71BA885E8DEE}">
          <p14:sldIdLst>
            <p14:sldId id="450"/>
            <p14:sldId id="452"/>
            <p14:sldId id="477"/>
            <p14:sldId id="451"/>
            <p14:sldId id="478"/>
            <p14:sldId id="475"/>
            <p14:sldId id="454"/>
            <p14:sldId id="455"/>
            <p14:sldId id="458"/>
            <p14:sldId id="485"/>
          </p14:sldIdLst>
        </p14:section>
        <p14:section name="Conclusion" id="{B9832780-D73D-0D40-B044-DDAB470D569C}">
          <p14:sldIdLst>
            <p14:sldId id="460"/>
            <p14:sldId id="461"/>
            <p14:sldId id="463"/>
            <p14:sldId id="464"/>
            <p14:sldId id="494"/>
          </p14:sldIdLst>
        </p14:section>
        <p14:section name="Supplemental slides" id="{BC421639-F7AF-6843-AE30-DA3C1288B9FA}">
          <p14:sldIdLst>
            <p14:sldId id="492"/>
            <p14:sldId id="493"/>
            <p14:sldId id="466"/>
            <p14:sldId id="481"/>
            <p14:sldId id="488"/>
            <p14:sldId id="489"/>
            <p14:sldId id="490"/>
            <p14:sldId id="467"/>
            <p14:sldId id="468"/>
            <p14:sldId id="469"/>
            <p14:sldId id="476"/>
            <p14:sldId id="4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88EFF"/>
    <a:srgbClr val="FA00FF"/>
    <a:srgbClr val="00F8F8"/>
    <a:srgbClr val="2CF8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7" autoAdjust="0"/>
    <p:restoredTop sz="80406" autoAdjust="0"/>
  </p:normalViewPr>
  <p:slideViewPr>
    <p:cSldViewPr snapToGrid="0" snapToObjects="1">
      <p:cViewPr>
        <p:scale>
          <a:sx n="99" d="100"/>
          <a:sy n="99" d="100"/>
        </p:scale>
        <p:origin x="-808" y="5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3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EEEBCA-B825-C94A-919A-203474CF3E22}" type="datetimeFigureOut">
              <a:rPr lang="en-US" smtClean="0"/>
              <a:t>15-06-21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4F690-5AFD-2744-9279-49889BF76F0F}" type="slidenum">
              <a:rPr lang="en-US" smtClean="0"/>
              <a:t>‹#›</a:t>
            </a:fld>
            <a:endParaRPr lang="en-US"/>
          </a:p>
        </p:txBody>
      </p:sp>
    </p:spTree>
    <p:extLst>
      <p:ext uri="{BB962C8B-B14F-4D97-AF65-F5344CB8AC3E}">
        <p14:creationId xmlns:p14="http://schemas.microsoft.com/office/powerpoint/2010/main" val="3897840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243285-69E5-0D4B-960E-2A54A5DB674E}" type="datetimeFigureOut">
              <a:rPr lang="en-US" smtClean="0"/>
              <a:t>15-06-21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350290-2CE2-104A-B374-44C2B910C977}" type="slidenum">
              <a:rPr lang="en-US" smtClean="0"/>
              <a:t>‹#›</a:t>
            </a:fld>
            <a:endParaRPr lang="en-US"/>
          </a:p>
        </p:txBody>
      </p:sp>
    </p:spTree>
    <p:extLst>
      <p:ext uri="{BB962C8B-B14F-4D97-AF65-F5344CB8AC3E}">
        <p14:creationId xmlns:p14="http://schemas.microsoft.com/office/powerpoint/2010/main" val="125072480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smtClean="0"/>
              <a:t>Good morning, and thank you all for coming to my talk. My name is Dan Hickstein and I recently completed my PhD in the </a:t>
            </a:r>
            <a:r>
              <a:rPr lang="en-US" sz="1400" baseline="0" dirty="0" err="1" smtClean="0"/>
              <a:t>Kapteyn</a:t>
            </a:r>
            <a:r>
              <a:rPr lang="en-US" sz="1400" baseline="0" dirty="0" smtClean="0"/>
              <a:t>–</a:t>
            </a:r>
            <a:r>
              <a:rPr lang="en-US" sz="1400" baseline="0" dirty="0" err="1" smtClean="0"/>
              <a:t>Murnane</a:t>
            </a:r>
            <a:r>
              <a:rPr lang="en-US" sz="1400" baseline="0" dirty="0" smtClean="0"/>
              <a:t> group at JILA, where I am currently working as a postdoc. Today I’m going to describe a few different studies that I completed during my PhD, all of them different examples of matter in strong femtosecond laser fields. These studies range from the strong-field ionization of noble gas atoms, to plasma formation in nanoparticles, to the process of high harmonic generation. This illustration displays the basic </a:t>
            </a:r>
            <a:r>
              <a:rPr lang="en-US" sz="1400" baseline="0" dirty="0" smtClean="0"/>
              <a:t>photoelectron photoion spectroscopy experiment that </a:t>
            </a:r>
            <a:r>
              <a:rPr lang="en-US" sz="1400" baseline="0" dirty="0" smtClean="0"/>
              <a:t>is used in many of these studies, </a:t>
            </a:r>
            <a:r>
              <a:rPr lang="en-US" sz="1400" baseline="0" dirty="0" smtClean="0"/>
              <a:t>where a </a:t>
            </a:r>
            <a:r>
              <a:rPr lang="en-US" sz="1400" baseline="0" dirty="0" smtClean="0"/>
              <a:t>focused femtosecond laser interacts with a sample – in this case a gold nanoparticle stuck inside a dielectric nanoparticle – and ejects electrons or ions. These charged particles are then collected on this position sensitive detector. </a:t>
            </a:r>
          </a:p>
          <a:p>
            <a:endParaRPr lang="en-US" sz="1400"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1</a:t>
            </a:fld>
            <a:endParaRPr lang="en-US"/>
          </a:p>
        </p:txBody>
      </p:sp>
    </p:spTree>
    <p:extLst>
      <p:ext uri="{BB962C8B-B14F-4D97-AF65-F5344CB8AC3E}">
        <p14:creationId xmlns:p14="http://schemas.microsoft.com/office/powerpoint/2010/main" val="3669793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look at the strong-field ionization of</a:t>
            </a:r>
            <a:r>
              <a:rPr lang="en-US" baseline="0" dirty="0" smtClean="0"/>
              <a:t> atoms in strong laser fields, we are going to use a technique known as velocity map imaging (or VMI) spectroscopy.</a:t>
            </a:r>
          </a:p>
          <a:p>
            <a:endParaRPr lang="en-US" baseline="0" dirty="0" smtClean="0"/>
          </a:p>
          <a:p>
            <a:r>
              <a:rPr lang="en-US" baseline="0" dirty="0" smtClean="0"/>
              <a:t>We </a:t>
            </a:r>
            <a:r>
              <a:rPr lang="en-US" baseline="0" dirty="0" smtClean="0"/>
              <a:t>start with a sample of atoms (or a nanoparticle, as I will talk about later). </a:t>
            </a:r>
          </a:p>
          <a:p>
            <a:endParaRPr lang="en-US" baseline="0" dirty="0" smtClean="0"/>
          </a:p>
          <a:p>
            <a:r>
              <a:rPr lang="en-US" baseline="0" dirty="0" smtClean="0"/>
              <a:t>The the laser pulse comes and hits the sample, kicking off electrons (or ions, but in this section I will be talking about electrons). These electrons can whiz off in all directions. The spectrometer has a detector on one side. An electric field pushed the electrons (or ions, depending on the polarity of the field) towards the detector.</a:t>
            </a:r>
          </a:p>
          <a:p>
            <a:endParaRPr lang="en-US" baseline="0" dirty="0" smtClean="0"/>
          </a:p>
          <a:p>
            <a:r>
              <a:rPr lang="en-US" baseline="0" dirty="0" smtClean="0"/>
              <a:t>The result is that the detector records a 2D projection of the full 3D momentum distribution of the electrons or ions.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10</a:t>
            </a:fld>
            <a:endParaRPr lang="en-US"/>
          </a:p>
        </p:txBody>
      </p:sp>
    </p:spTree>
    <p:extLst>
      <p:ext uri="{BB962C8B-B14F-4D97-AF65-F5344CB8AC3E}">
        <p14:creationId xmlns:p14="http://schemas.microsoft.com/office/powerpoint/2010/main" val="947458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illustration of what the apparatus looks like on the</a:t>
            </a:r>
            <a:r>
              <a:rPr lang="en-US" baseline="0" dirty="0" smtClean="0"/>
              <a:t> inside. Three electrodes are used to generate a static electric field which pushes the electrons onto the detector. And this geometry of the electrodes actually does something very special. As you can see here, the laser is fairly large, so we can create electrons throughout a large volume. This lens arrangement pushes the electrons in just such a way so that if two electrons have the same velocity, they arrive at the exact same point on the detector regardless of their initial momentum. This is why we call the device a velocity map imaging spectrometer, because it is only the velocity of the particle, not the initial position, that is mapped to the detector.</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11</a:t>
            </a:fld>
            <a:endParaRPr lang="en-US"/>
          </a:p>
        </p:txBody>
      </p:sp>
    </p:spTree>
    <p:extLst>
      <p:ext uri="{BB962C8B-B14F-4D97-AF65-F5344CB8AC3E}">
        <p14:creationId xmlns:p14="http://schemas.microsoft.com/office/powerpoint/2010/main" val="1216002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the apparatus looks like from the outside. It is about 1 meter long and consists of two differentially pumped vacuum chambers. Since this is a special occasion, let’s cut the chamber is half and see what is happening inside. As you can see, the nanoparticles emerge from the aerodynamic lens and pass into the VMI spectrometer. The laser creates a plasma from a single nanoparticle and the positive ions are pushed towards the detector.</a:t>
            </a:r>
          </a:p>
        </p:txBody>
      </p:sp>
      <p:sp>
        <p:nvSpPr>
          <p:cNvPr id="4" name="Slide Number Placeholder 3"/>
          <p:cNvSpPr>
            <a:spLocks noGrp="1"/>
          </p:cNvSpPr>
          <p:nvPr>
            <p:ph type="sldNum" sz="quarter" idx="10"/>
          </p:nvPr>
        </p:nvSpPr>
        <p:spPr/>
        <p:txBody>
          <a:bodyPr/>
          <a:lstStyle/>
          <a:p>
            <a:fld id="{D52D39E0-FE12-EB4A-B00A-4161B1FF2AA5}" type="slidenum">
              <a:rPr lang="en-US" smtClean="0"/>
              <a:t>12</a:t>
            </a:fld>
            <a:endParaRPr lang="en-US"/>
          </a:p>
        </p:txBody>
      </p:sp>
    </p:spTree>
    <p:extLst>
      <p:ext uri="{BB962C8B-B14F-4D97-AF65-F5344CB8AC3E}">
        <p14:creationId xmlns:p14="http://schemas.microsoft.com/office/powerpoint/2010/main" val="3963117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are just using an</a:t>
            </a:r>
            <a:r>
              <a:rPr lang="en-US" baseline="0" dirty="0" smtClean="0"/>
              <a:t> electric field to squash the electrons onto the detector, we get a 2D projection of the 3D momentum distribution. This tends to blur the features that we want to look at. What we really want is the 3D momentum distribution. In most VMI experiments, the photoelectron distribution is cylindrically symmetric about the laser polarization axis. Because of this symmetry, we can use the Abel transform to obtain the 3D distribution from the 2D projection.</a:t>
            </a:r>
          </a:p>
          <a:p>
            <a:endParaRPr lang="en-US" baseline="0" dirty="0" smtClean="0"/>
          </a:p>
          <a:p>
            <a:r>
              <a:rPr lang="en-US" baseline="0" dirty="0" smtClean="0"/>
              <a:t>And this is what the photoelectron angular distributions looks like from the strong-field ionization of nitrogen at 800 nm.</a:t>
            </a:r>
          </a:p>
        </p:txBody>
      </p:sp>
      <p:sp>
        <p:nvSpPr>
          <p:cNvPr id="4" name="Slide Number Placeholder 3"/>
          <p:cNvSpPr>
            <a:spLocks noGrp="1"/>
          </p:cNvSpPr>
          <p:nvPr>
            <p:ph type="sldNum" sz="quarter" idx="10"/>
          </p:nvPr>
        </p:nvSpPr>
        <p:spPr/>
        <p:txBody>
          <a:bodyPr/>
          <a:lstStyle/>
          <a:p>
            <a:fld id="{8F350290-2CE2-104A-B374-44C2B910C977}" type="slidenum">
              <a:rPr lang="en-US" smtClean="0"/>
              <a:t>13</a:t>
            </a:fld>
            <a:endParaRPr lang="en-US"/>
          </a:p>
        </p:txBody>
      </p:sp>
    </p:spTree>
    <p:extLst>
      <p:ext uri="{BB962C8B-B14F-4D97-AF65-F5344CB8AC3E}">
        <p14:creationId xmlns:p14="http://schemas.microsoft.com/office/powerpoint/2010/main" val="3614256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people have looked at the strong-field ionization from atomic gases before. What makes our experiment different from the rest is that we use a broad range of different wavelengths, which allows us to see how the physics changes as a function of wavelength. This is a knob that previous studies could not turn as far as we could. The reason this had not been done before is that it’s reasonably difficult. We cannot just turn a knob and tune our laser across a broad range of wavelengths, we need to implement complicated frequency conversion steps using nonlinear optics. And this means that we needed to start with a fairly powerful femtosecond laser. </a:t>
            </a:r>
          </a:p>
          <a:p>
            <a:endParaRPr lang="en-US" baseline="0" dirty="0" smtClean="0"/>
          </a:p>
          <a:p>
            <a:r>
              <a:rPr lang="en-US" baseline="0" dirty="0" smtClean="0"/>
              <a:t>The 800 nm light is easy, because that is the direct output of the Ti:sapphire laser system. The second harmonic at 400 nm is also pretty easy, because all you need to do is stick a beta barium borate or BBO crystal into the beam and produce 400 nm light. </a:t>
            </a:r>
          </a:p>
          <a:p>
            <a:endParaRPr lang="en-US" baseline="0" dirty="0" smtClean="0"/>
          </a:p>
          <a:p>
            <a:r>
              <a:rPr lang="en-US" baseline="0" dirty="0" smtClean="0"/>
              <a:t>The 267 nm light is a little more difficult, because you need to produce 400 using a BBO crystal, use a half waveplate to correct the polarization, a calcite plate to set the appropriate time delay, and then generate the third harmonic in a second BBO crystal through sum frequency generation.</a:t>
            </a:r>
          </a:p>
          <a:p>
            <a:endParaRPr lang="en-US" baseline="0" dirty="0" smtClean="0"/>
          </a:p>
          <a:p>
            <a:r>
              <a:rPr lang="en-US" baseline="0" dirty="0" smtClean="0"/>
              <a:t>The 1300 and 2000 nm wavelengths are the most difficult to generate. To make these, we use a three-stage optical parametric amplifier. As far as I am concerned, this is just a black box that magically makes mid-infrared </a:t>
            </a:r>
            <a:r>
              <a:rPr lang="en-US" baseline="0" dirty="0" smtClean="0"/>
              <a:t>wavelengths.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F350290-2CE2-104A-B374-44C2B910C977}" type="slidenum">
              <a:rPr lang="en-US" smtClean="0"/>
              <a:t>14</a:t>
            </a:fld>
            <a:endParaRPr lang="en-US"/>
          </a:p>
        </p:txBody>
      </p:sp>
    </p:spTree>
    <p:extLst>
      <p:ext uri="{BB962C8B-B14F-4D97-AF65-F5344CB8AC3E}">
        <p14:creationId xmlns:p14="http://schemas.microsoft.com/office/powerpoint/2010/main" val="1525247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 is what the photoelectron spectra look like under strong-field ionization using these different driving laser wavelengths. One of the first things that we notice are that some of these spectra have very sharp rings. These first ring corresponds to enough photons to give the electron enough energy to overcome the ionization potential of the atom. The outer rings correspond to the absorption of </a:t>
            </a:r>
            <a:r>
              <a:rPr lang="en-US" baseline="0" dirty="0" smtClean="0"/>
              <a:t>additional photons </a:t>
            </a:r>
            <a:r>
              <a:rPr lang="en-US" baseline="0" dirty="0" smtClean="0"/>
              <a:t>over the ionization potential. This process is called above-threshold ionization.</a:t>
            </a:r>
          </a:p>
          <a:p>
            <a:endParaRPr lang="en-US" baseline="0" dirty="0" smtClean="0"/>
          </a:p>
          <a:p>
            <a:r>
              <a:rPr lang="en-US" baseline="0" dirty="0" smtClean="0"/>
              <a:t>As we make the wavelength longer, we notice that the rings disappear, and the electron distribution becomes more elongated. And this is due to the fact that on the left, we have a high </a:t>
            </a:r>
            <a:r>
              <a:rPr lang="en-US" baseline="0" dirty="0" err="1" smtClean="0"/>
              <a:t>keldysh</a:t>
            </a:r>
            <a:r>
              <a:rPr lang="en-US" baseline="0" dirty="0" smtClean="0"/>
              <a:t> parameter, which means that we are will into the </a:t>
            </a:r>
            <a:r>
              <a:rPr lang="en-US" baseline="0" dirty="0" err="1" smtClean="0"/>
              <a:t>multiphoton</a:t>
            </a:r>
            <a:r>
              <a:rPr lang="en-US" baseline="0" dirty="0" smtClean="0"/>
              <a:t> regime, while on the right we have a low </a:t>
            </a:r>
            <a:r>
              <a:rPr lang="en-US" baseline="0" dirty="0" err="1" smtClean="0"/>
              <a:t>keldysh</a:t>
            </a:r>
            <a:r>
              <a:rPr lang="en-US" baseline="0" dirty="0" smtClean="0"/>
              <a:t> parameter, indicating that we are in the tunneling regime.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The other interesting things that we see are these pronounced side-lobe structures for the 800, 1300 and 2000 nm spectra. </a:t>
            </a:r>
            <a:r>
              <a:rPr lang="en-US" b="1" baseline="0" dirty="0" smtClean="0"/>
              <a:t>We called these the “spider” structures, because in some cases, especially here at 1300 nm, they look like the body and legs of a spider. Some previous studies had speculated that these structures were a result of the scattering of the electron </a:t>
            </a:r>
            <a:r>
              <a:rPr lang="en-US" b="1" baseline="0" dirty="0" err="1" smtClean="0"/>
              <a:t>wavepacket</a:t>
            </a:r>
            <a:r>
              <a:rPr lang="en-US" b="1" baseline="0" dirty="0" smtClean="0"/>
              <a:t> from the Coulomb potential of the ion. We were able to confirm this explanation by developing a simple model that could predict the shape and spacing of these spider structures just based on simple electron trajectories that scatter symmetrically from the ion. </a:t>
            </a:r>
            <a:endParaRPr lang="en-US" b="1" dirty="0" smtClean="0"/>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15</a:t>
            </a:fld>
            <a:endParaRPr lang="en-US"/>
          </a:p>
        </p:txBody>
      </p:sp>
    </p:spTree>
    <p:extLst>
      <p:ext uri="{BB962C8B-B14F-4D97-AF65-F5344CB8AC3E}">
        <p14:creationId xmlns:p14="http://schemas.microsoft.com/office/powerpoint/2010/main" val="3529571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since we used different wavelengths than previous studies, we were able to make an additional observation. Not only is there a large spider structure at higher final electron momentum, but there is also an “inner spider structure” at lower electron energy. </a:t>
            </a:r>
          </a:p>
          <a:p>
            <a:endParaRPr lang="en-US" baseline="0" dirty="0" smtClean="0"/>
          </a:p>
          <a:p>
            <a:r>
              <a:rPr lang="en-US" baseline="0" dirty="0" smtClean="0"/>
              <a:t>We speculated that since the primary spider structure is due to the electron </a:t>
            </a:r>
            <a:r>
              <a:rPr lang="en-US" baseline="0" dirty="0" err="1" smtClean="0"/>
              <a:t>wavepacket</a:t>
            </a:r>
            <a:r>
              <a:rPr lang="en-US" baseline="0" dirty="0" smtClean="0"/>
              <a:t> scattering from the coulomb potential on it’s first pass, it’s </a:t>
            </a:r>
            <a:r>
              <a:rPr lang="en-US" baseline="0" dirty="0" err="1" smtClean="0"/>
              <a:t>possbile</a:t>
            </a:r>
            <a:r>
              <a:rPr lang="en-US" baseline="0" dirty="0" smtClean="0"/>
              <a:t> that the inner spider structure corresponds to the electron </a:t>
            </a:r>
            <a:r>
              <a:rPr lang="en-US" baseline="0" dirty="0" err="1" smtClean="0"/>
              <a:t>wavepacket</a:t>
            </a:r>
            <a:r>
              <a:rPr lang="en-US" baseline="0" dirty="0" smtClean="0"/>
              <a:t> scattering on the second pass. And this explanation was confirmed by our simple model, which accurately predicted the spacing of the inner spider structure when we modified the model to account for higher order </a:t>
            </a:r>
            <a:r>
              <a:rPr lang="en-US" baseline="0" dirty="0" err="1" smtClean="0"/>
              <a:t>rescattering</a:t>
            </a:r>
            <a:r>
              <a:rPr lang="en-US" baseline="0" dirty="0" smtClean="0"/>
              <a:t> of the electron </a:t>
            </a:r>
            <a:r>
              <a:rPr lang="en-US" baseline="0" dirty="0" err="1" smtClean="0"/>
              <a:t>wavepacket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16</a:t>
            </a:fld>
            <a:endParaRPr lang="en-US"/>
          </a:p>
        </p:txBody>
      </p:sp>
    </p:spTree>
    <p:extLst>
      <p:ext uri="{BB962C8B-B14F-4D97-AF65-F5344CB8AC3E}">
        <p14:creationId xmlns:p14="http://schemas.microsoft.com/office/powerpoint/2010/main" val="3991278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A</a:t>
            </a:r>
            <a:r>
              <a:rPr lang="en-US" i="0" baseline="0" dirty="0" smtClean="0"/>
              <a:t> simple analysis of the field-driven electron trajectories indicates that there should be clear cutoffs in the final momentum that correspond to different numbers of times that the electron can be driven past the ion, and that this should depend on the wavelength and intensity of the driving laser. And this is exactly what we see in the data. The inner spider structure has a pretty clear outer cutoff here. </a:t>
            </a:r>
            <a:endParaRPr lang="en-US" i="0" dirty="0" smtClean="0"/>
          </a:p>
        </p:txBody>
      </p:sp>
      <p:sp>
        <p:nvSpPr>
          <p:cNvPr id="4" name="Slide Number Placeholder 3"/>
          <p:cNvSpPr>
            <a:spLocks noGrp="1"/>
          </p:cNvSpPr>
          <p:nvPr>
            <p:ph type="sldNum" sz="quarter" idx="10"/>
          </p:nvPr>
        </p:nvSpPr>
        <p:spPr/>
        <p:txBody>
          <a:bodyPr/>
          <a:lstStyle/>
          <a:p>
            <a:fld id="{8F350290-2CE2-104A-B374-44C2B910C977}" type="slidenum">
              <a:rPr lang="en-US" smtClean="0"/>
              <a:t>17</a:t>
            </a:fld>
            <a:endParaRPr lang="en-US"/>
          </a:p>
        </p:txBody>
      </p:sp>
    </p:spTree>
    <p:extLst>
      <p:ext uri="{BB962C8B-B14F-4D97-AF65-F5344CB8AC3E}">
        <p14:creationId xmlns:p14="http://schemas.microsoft.com/office/powerpoint/2010/main" val="2596160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But, when we compare the</a:t>
            </a:r>
            <a:r>
              <a:rPr lang="en-US" i="0" baseline="0" dirty="0" smtClean="0"/>
              <a:t> experimental cutoffs (given by these dots with error bars) to what is predicted by our model (shown as a dotted black line), then we see that there is a problem, they don’t line up! </a:t>
            </a:r>
          </a:p>
          <a:p>
            <a:endParaRPr lang="en-US" i="0" baseline="0" dirty="0" smtClean="0"/>
          </a:p>
          <a:p>
            <a:r>
              <a:rPr lang="en-US" i="0" baseline="0" dirty="0" smtClean="0"/>
              <a:t>However, our model forgot about something, we did not take into consideration the fact that when the electron tunnels from the atom, it emerges at a small distance from the atom. Here is a sketch of that process. As you can see, the real tunneling distance is only a few angstrom. But, when we take that small tunneling distance into consideration in the model, we find that we actually have very good agreement with the experimentally observed cutoffs. </a:t>
            </a:r>
          </a:p>
          <a:p>
            <a:endParaRPr lang="en-US" i="0" baseline="0" dirty="0" smtClean="0"/>
          </a:p>
          <a:p>
            <a:r>
              <a:rPr lang="en-US" i="0" baseline="0" dirty="0" smtClean="0"/>
              <a:t>As far as we know, this is perhaps the only observation of the tunneling distance that takes place when atoms experience a strong laser field</a:t>
            </a:r>
            <a:r>
              <a:rPr lang="en-US" i="0" baseline="0" dirty="0" smtClean="0"/>
              <a:t>.</a:t>
            </a:r>
          </a:p>
          <a:p>
            <a:endParaRPr lang="en-US" i="0" baseline="0" dirty="0" smtClean="0"/>
          </a:p>
          <a:p>
            <a:r>
              <a:rPr lang="en-US" i="0" baseline="0" dirty="0" smtClean="0"/>
              <a:t>And I would not claim that we are making a very accurate measurement of the tunnel distance. As you can see from the error bars here, we can tell that there is a nonzero tunnel distance, but we don’t actually measure it much better than that.</a:t>
            </a:r>
            <a:endParaRPr lang="en-US" i="0" baseline="0" dirty="0" smtClean="0"/>
          </a:p>
          <a:p>
            <a:endParaRPr lang="en-US" i="1" dirty="0"/>
          </a:p>
        </p:txBody>
      </p:sp>
      <p:sp>
        <p:nvSpPr>
          <p:cNvPr id="4" name="Slide Number Placeholder 3"/>
          <p:cNvSpPr>
            <a:spLocks noGrp="1"/>
          </p:cNvSpPr>
          <p:nvPr>
            <p:ph type="sldNum" sz="quarter" idx="10"/>
          </p:nvPr>
        </p:nvSpPr>
        <p:spPr/>
        <p:txBody>
          <a:bodyPr/>
          <a:lstStyle/>
          <a:p>
            <a:fld id="{8F350290-2CE2-104A-B374-44C2B910C977}" type="slidenum">
              <a:rPr lang="en-US" smtClean="0"/>
              <a:t>18</a:t>
            </a:fld>
            <a:endParaRPr lang="en-US"/>
          </a:p>
        </p:txBody>
      </p:sp>
    </p:spTree>
    <p:extLst>
      <p:ext uri="{BB962C8B-B14F-4D97-AF65-F5344CB8AC3E}">
        <p14:creationId xmlns:p14="http://schemas.microsoft.com/office/powerpoint/2010/main" val="115436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when we </a:t>
            </a:r>
            <a:r>
              <a:rPr lang="en-US" i="0" dirty="0" smtClean="0"/>
              <a:t>published </a:t>
            </a:r>
            <a:r>
              <a:rPr lang="en-US" i="0" dirty="0" smtClean="0"/>
              <a:t>this</a:t>
            </a:r>
            <a:r>
              <a:rPr lang="en-US" i="0" baseline="0" dirty="0" smtClean="0"/>
              <a:t> study, I thought that it was interesting, but I thought that there was really a zero percent chance that the rest of the world would ever really care about the fact that an electric field could wiggle atoms past a xenon atoms multiple times. That seems like a really small detail. However, a more recent paper written by Carlos from Andreas Becker’s group presented theoretical calculations demonstrating </a:t>
            </a:r>
            <a:r>
              <a:rPr lang="en-US" i="0" baseline="0" dirty="0" smtClean="0"/>
              <a:t>how the interference of the different high-order </a:t>
            </a:r>
            <a:r>
              <a:rPr lang="en-US" i="0" baseline="0" dirty="0" err="1" smtClean="0"/>
              <a:t>rescattering</a:t>
            </a:r>
            <a:r>
              <a:rPr lang="en-US" i="0" baseline="0" dirty="0" smtClean="0"/>
              <a:t> trajectories </a:t>
            </a:r>
            <a:r>
              <a:rPr lang="en-US" i="0" baseline="0" dirty="0" smtClean="0"/>
              <a:t>could enable the generation of pulses with zeptosecond structure. So, it’s possible that this technique could be used to set a new record for the world’s shortest laser pulses.</a:t>
            </a:r>
            <a:endParaRPr lang="en-US" i="0" dirty="0"/>
          </a:p>
        </p:txBody>
      </p:sp>
      <p:sp>
        <p:nvSpPr>
          <p:cNvPr id="4" name="Slide Number Placeholder 3"/>
          <p:cNvSpPr>
            <a:spLocks noGrp="1"/>
          </p:cNvSpPr>
          <p:nvPr>
            <p:ph type="sldNum" sz="quarter" idx="10"/>
          </p:nvPr>
        </p:nvSpPr>
        <p:spPr/>
        <p:txBody>
          <a:bodyPr/>
          <a:lstStyle/>
          <a:p>
            <a:fld id="{8F350290-2CE2-104A-B374-44C2B910C977}" type="slidenum">
              <a:rPr lang="en-US" smtClean="0"/>
              <a:t>19</a:t>
            </a:fld>
            <a:endParaRPr lang="en-US"/>
          </a:p>
        </p:txBody>
      </p:sp>
    </p:spTree>
    <p:extLst>
      <p:ext uri="{BB962C8B-B14F-4D97-AF65-F5344CB8AC3E}">
        <p14:creationId xmlns:p14="http://schemas.microsoft.com/office/powerpoint/2010/main" val="3602775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an overview of my talk. First, I’m going to provide a brief introduction about intense femtosecond lasers and the process of high harmonic generation. Next, I’m going to talk about four different studies of matter in strong femtosecond laser fields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2</a:t>
            </a:fld>
            <a:endParaRPr lang="en-US"/>
          </a:p>
        </p:txBody>
      </p:sp>
    </p:spTree>
    <p:extLst>
      <p:ext uri="{BB962C8B-B14F-4D97-AF65-F5344CB8AC3E}">
        <p14:creationId xmlns:p14="http://schemas.microsoft.com/office/powerpoint/2010/main" val="4106477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next</a:t>
            </a:r>
            <a:r>
              <a:rPr lang="en-US" baseline="0" dirty="0" smtClean="0"/>
              <a:t> part of this talk, I’m going to describe another study with the VMI spectrometer, but this time I’m presenting some of the first examples of nanoparticles being studied with this spectrometer. This project has published several different papers, but I’m going to focus on these first two, which describe results using high-intensity lasers. And I’ll just briefly talk about some of our results studying quantum dots at lower laser intensities.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20</a:t>
            </a:fld>
            <a:endParaRPr lang="en-US"/>
          </a:p>
        </p:txBody>
      </p:sp>
    </p:spTree>
    <p:extLst>
      <p:ext uri="{BB962C8B-B14F-4D97-AF65-F5344CB8AC3E}">
        <p14:creationId xmlns:p14="http://schemas.microsoft.com/office/powerpoint/2010/main" val="3477406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did we</a:t>
            </a:r>
            <a:r>
              <a:rPr lang="en-US" baseline="0" dirty="0" smtClean="0"/>
              <a:t> get involved in this difficult and very messy business of putting nanoparticles into our VMI spectrometer? </a:t>
            </a:r>
          </a:p>
          <a:p>
            <a:r>
              <a:rPr lang="en-US" baseline="0" dirty="0" smtClean="0"/>
              <a:t>Here I’m showing two journal covers. This cover on the left is from the </a:t>
            </a:r>
            <a:r>
              <a:rPr lang="en-US" baseline="0" dirty="0" err="1" smtClean="0"/>
              <a:t>Zewail</a:t>
            </a:r>
            <a:r>
              <a:rPr lang="en-US" baseline="0" dirty="0" smtClean="0"/>
              <a:t> group and is a nice demonstration of how VMI images like these can provide beautifully detailed information about the electronic structure of a molecule in the gas phase. With these cartoons, they are showing how the experimental images at various time delays can be stitched together to provide a femtosecond movie of a chemical reaction.</a:t>
            </a:r>
          </a:p>
          <a:p>
            <a:r>
              <a:rPr lang="en-US" baseline="0" dirty="0" smtClean="0"/>
              <a:t>On the right I’m showing an ACS </a:t>
            </a:r>
            <a:r>
              <a:rPr lang="en-US" baseline="0" dirty="0" err="1" smtClean="0"/>
              <a:t>nano</a:t>
            </a:r>
            <a:r>
              <a:rPr lang="en-US" baseline="0" dirty="0" smtClean="0"/>
              <a:t> cover from the Lusk group that shows a calculation of </a:t>
            </a:r>
            <a:r>
              <a:rPr lang="en-US" baseline="0" dirty="0" err="1" smtClean="0"/>
              <a:t>excitonic</a:t>
            </a:r>
            <a:r>
              <a:rPr lang="en-US" baseline="0" dirty="0" smtClean="0"/>
              <a:t> </a:t>
            </a:r>
            <a:r>
              <a:rPr lang="en-US" baseline="0" dirty="0" err="1" smtClean="0"/>
              <a:t>wavefunctions</a:t>
            </a:r>
            <a:r>
              <a:rPr lang="en-US" baseline="0" dirty="0" smtClean="0"/>
              <a:t> in quantum dots. Our overarching goal is to use velocity map imaging to try to </a:t>
            </a:r>
            <a:r>
              <a:rPr lang="en-US" baseline="0" dirty="0" smtClean="0"/>
              <a:t>obtain similarly detailed images </a:t>
            </a:r>
            <a:r>
              <a:rPr lang="en-US" baseline="0" dirty="0" smtClean="0"/>
              <a:t>and movies of nanomaterials just like it has done for atoms and molecules in the gas phase.</a:t>
            </a:r>
          </a:p>
        </p:txBody>
      </p:sp>
      <p:sp>
        <p:nvSpPr>
          <p:cNvPr id="4" name="Slide Number Placeholder 3"/>
          <p:cNvSpPr>
            <a:spLocks noGrp="1"/>
          </p:cNvSpPr>
          <p:nvPr>
            <p:ph type="sldNum" sz="quarter" idx="10"/>
          </p:nvPr>
        </p:nvSpPr>
        <p:spPr/>
        <p:txBody>
          <a:bodyPr/>
          <a:lstStyle/>
          <a:p>
            <a:fld id="{D52D39E0-FE12-EB4A-B00A-4161B1FF2AA5}" type="slidenum">
              <a:rPr lang="en-US" smtClean="0"/>
              <a:t>21</a:t>
            </a:fld>
            <a:endParaRPr lang="en-US"/>
          </a:p>
        </p:txBody>
      </p:sp>
    </p:spTree>
    <p:extLst>
      <p:ext uri="{BB962C8B-B14F-4D97-AF65-F5344CB8AC3E}">
        <p14:creationId xmlns:p14="http://schemas.microsoft.com/office/powerpoint/2010/main" val="4022257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a:t>
            </a:r>
            <a:r>
              <a:rPr lang="en-US" baseline="0" dirty="0" smtClean="0"/>
              <a:t>you may know, nanoparticles </a:t>
            </a:r>
            <a:r>
              <a:rPr lang="en-US" baseline="0" dirty="0" smtClean="0"/>
              <a:t>are typically found imbedded in bulk material, attached to a surface, or, most commonly, swimming in a large container of solvent. This is not ideal, because whenever you study them when they are in close proximity to something else, it’s never clear if you are studying the </a:t>
            </a:r>
            <a:r>
              <a:rPr lang="en-US" baseline="0" dirty="0" err="1" smtClean="0"/>
              <a:t>fundamantal</a:t>
            </a:r>
            <a:r>
              <a:rPr lang="en-US" baseline="0" dirty="0" smtClean="0"/>
              <a:t> properties of the nanoparticles, or if you are studying the interaction of the nanoparticles with the solvent. Also, if the particles are stuck in a jug of solvent or buried in a brick of material, we cannot use photoelectron or photoion spectroscopy. </a:t>
            </a:r>
          </a:p>
          <a:p>
            <a:endParaRPr lang="en-US" baseline="0" dirty="0" smtClean="0"/>
          </a:p>
          <a:p>
            <a:r>
              <a:rPr lang="en-US" baseline="0" dirty="0" smtClean="0"/>
              <a:t>So, how did we go about getting them into our ultrahigh vacuum chamber? Well, we were lucky enough to be located just down the block from the Jose Jimenez group at the University of Colorado Chemistry Department. Jose and his lab spend their time flying around in airplanes sucking atmospheric dust into their mass spectrometers. So, these people are truly professionals at getting nanoparticles into vacuum chambers. They were nice enough to show us the equipment that they use and how it works. So, as soon as their back was turned, we “borrowed” that equipment and attached it to our spectrometer.</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22</a:t>
            </a:fld>
            <a:endParaRPr lang="en-US"/>
          </a:p>
        </p:txBody>
      </p:sp>
    </p:spTree>
    <p:extLst>
      <p:ext uri="{BB962C8B-B14F-4D97-AF65-F5344CB8AC3E}">
        <p14:creationId xmlns:p14="http://schemas.microsoft.com/office/powerpoint/2010/main" val="2275515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a:t>
            </a:r>
            <a:r>
              <a:rPr lang="en-US" baseline="0" dirty="0" smtClean="0"/>
              <a:t>figure shows our VMI spectrometer</a:t>
            </a:r>
            <a:r>
              <a:rPr lang="en-US" baseline="0" dirty="0" smtClean="0"/>
              <a:t>, modified to incorporate a nanoparticle </a:t>
            </a:r>
            <a:r>
              <a:rPr lang="en-US" baseline="0" dirty="0" smtClean="0"/>
              <a:t>source. The source consists of a compressed gas atomizer and an aerodynamic lens. We start with 1 liter bottle containing either colloidal nanoparticles or simply a salt solution. The atomizer produces a fine mist of 1 micron droplets which evaporate to leave behind nanoparticles with diameters of about 100 nm. These particles consist of either aggregates of nanoparticles or single crystals of salt. The nanoparticle aerosol then passes through the aerodynamic lens, which forms a collimated beam of nanoparticles while leaving the gas divergent. The nanoparticle beam is then crossed with a femtosecond laser operating at 1 kHz. The positive ions that are released are collected by a velocity-map-imaging spectrometer. </a:t>
            </a:r>
          </a:p>
          <a:p>
            <a:endParaRPr lang="en-US" baseline="0" dirty="0" smtClean="0"/>
          </a:p>
          <a:p>
            <a:r>
              <a:rPr lang="en-US" b="1" baseline="0" dirty="0" smtClean="0"/>
              <a:t>The most interesting part of this experiment is that we can control the number of nanoparticles in the interaction region simply by changing the spot size of the laser. In the experiments that I will talk about today, we use a very small laser which allows us to probe single nanoparticles. </a:t>
            </a:r>
          </a:p>
        </p:txBody>
      </p:sp>
      <p:sp>
        <p:nvSpPr>
          <p:cNvPr id="4" name="Slide Number Placeholder 3"/>
          <p:cNvSpPr>
            <a:spLocks noGrp="1"/>
          </p:cNvSpPr>
          <p:nvPr>
            <p:ph type="sldNum" sz="quarter" idx="10"/>
          </p:nvPr>
        </p:nvSpPr>
        <p:spPr/>
        <p:txBody>
          <a:bodyPr/>
          <a:lstStyle/>
          <a:p>
            <a:fld id="{D52D39E0-FE12-EB4A-B00A-4161B1FF2AA5}" type="slidenum">
              <a:rPr lang="en-US" smtClean="0"/>
              <a:t>23</a:t>
            </a:fld>
            <a:endParaRPr lang="en-US"/>
          </a:p>
        </p:txBody>
      </p:sp>
    </p:spTree>
    <p:extLst>
      <p:ext uri="{BB962C8B-B14F-4D97-AF65-F5344CB8AC3E}">
        <p14:creationId xmlns:p14="http://schemas.microsoft.com/office/powerpoint/2010/main" val="87250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were originally trying to just ionize a few electrons from the nanoparticles, but, we accidentally had the laser tuned up way too high, and here is what we saw.</a:t>
            </a:r>
          </a:p>
          <a:p>
            <a:endParaRPr lang="en-US" dirty="0" smtClean="0"/>
          </a:p>
          <a:p>
            <a:r>
              <a:rPr lang="en-US" dirty="0" smtClean="0"/>
              <a:t>Here</a:t>
            </a:r>
            <a:r>
              <a:rPr lang="en-US" baseline="0" dirty="0" smtClean="0"/>
              <a:t> is a slightly more colorful view of what the raw data looks like on the detector. You can see sudden flashes that contain on the order of 10,000 or more ions. These flashes correspond to the conversion of a nanoparticle into a </a:t>
            </a:r>
            <a:r>
              <a:rPr lang="en-US" baseline="0" dirty="0" err="1" smtClean="0"/>
              <a:t>nanoplasma</a:t>
            </a:r>
            <a:r>
              <a:rPr lang="en-US" baseline="0" dirty="0" smtClean="0"/>
              <a:t>, which rapidly expands and showers the detector with positive ions. </a:t>
            </a:r>
          </a:p>
          <a:p>
            <a:endParaRPr lang="en-US" baseline="0" dirty="0" smtClean="0"/>
          </a:p>
          <a:p>
            <a:r>
              <a:rPr lang="en-US" baseline="0" dirty="0" smtClean="0"/>
              <a:t>You will notice that there is a lot of variability of the photoion yield and the shape of the photoion angular distribution. </a:t>
            </a:r>
            <a:r>
              <a:rPr lang="en-US" baseline="0" dirty="0" smtClean="0"/>
              <a:t>This is because, </a:t>
            </a:r>
            <a:r>
              <a:rPr lang="en-US" baseline="0" dirty="0" smtClean="0"/>
              <a:t>the nanoparticles have a distribution of shapes and sizes and this influences the photoion </a:t>
            </a:r>
            <a:r>
              <a:rPr lang="en-US" baseline="0" dirty="0" smtClean="0"/>
              <a:t>distribution.</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2D39E0-FE12-EB4A-B00A-4161B1FF2AA5}" type="slidenum">
              <a:rPr lang="en-US" smtClean="0"/>
              <a:t>24</a:t>
            </a:fld>
            <a:endParaRPr lang="en-US"/>
          </a:p>
        </p:txBody>
      </p:sp>
    </p:spTree>
    <p:extLst>
      <p:ext uri="{BB962C8B-B14F-4D97-AF65-F5344CB8AC3E}">
        <p14:creationId xmlns:p14="http://schemas.microsoft.com/office/powerpoint/2010/main" val="3425185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another sketch of the experiment. </a:t>
            </a:r>
          </a:p>
          <a:p>
            <a:endParaRPr lang="en-US" dirty="0" smtClean="0"/>
          </a:p>
          <a:p>
            <a:r>
              <a:rPr lang="en-US" dirty="0" smtClean="0"/>
              <a:t>This </a:t>
            </a:r>
            <a:r>
              <a:rPr lang="en-US" dirty="0" smtClean="0"/>
              <a:t>asymmetry depends on the intensity</a:t>
            </a:r>
            <a:r>
              <a:rPr lang="en-US" baseline="0" dirty="0" smtClean="0"/>
              <a:t> of the laser. When the laser intensity is high, we see ion momentum distributions that are more-or-less symmetric about zero kinetic energy and correspond to the creation of a plasma in the entire nanoparticle. However, when we use lower laser intensities, we see ion distributions that are highly asymmetric and correspond to the formation of a localized plasma in a small region of the nanoparticle.</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25</a:t>
            </a:fld>
            <a:endParaRPr lang="en-US"/>
          </a:p>
        </p:txBody>
      </p:sp>
    </p:spTree>
    <p:extLst>
      <p:ext uri="{BB962C8B-B14F-4D97-AF65-F5344CB8AC3E}">
        <p14:creationId xmlns:p14="http://schemas.microsoft.com/office/powerpoint/2010/main" val="731901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noticed that the asymmetry of the ion distribution depends on which</a:t>
            </a:r>
            <a:r>
              <a:rPr lang="en-US" baseline="0" dirty="0" smtClean="0"/>
              <a:t> </a:t>
            </a:r>
            <a:r>
              <a:rPr lang="en-US" dirty="0" smtClean="0"/>
              <a:t>nanoparticle</a:t>
            </a:r>
            <a:r>
              <a:rPr lang="en-US" baseline="0" dirty="0" smtClean="0"/>
              <a:t> sample that we use. </a:t>
            </a:r>
          </a:p>
          <a:p>
            <a:r>
              <a:rPr lang="en-US" baseline="0" dirty="0" smtClean="0"/>
              <a:t>a) As you can see, the </a:t>
            </a:r>
            <a:r>
              <a:rPr lang="en-US" baseline="0" dirty="0" err="1" smtClean="0"/>
              <a:t>NaCl</a:t>
            </a:r>
            <a:r>
              <a:rPr lang="en-US" baseline="0" dirty="0" smtClean="0"/>
              <a:t> sample ejects ions in the direction of laser propagation. This is very unusual for VMI, because the angular distributions are almost always cylindrically symmetric about the laser polarization direction. </a:t>
            </a:r>
          </a:p>
          <a:p>
            <a:r>
              <a:rPr lang="en-US" baseline="0" dirty="0" smtClean="0"/>
              <a:t>b) The TiO2 ejects ions symmetrically about zero kinetic energy. c) 50 nm gold nanoparticles shoot ions in seemingly random directions: up, down, left, right, wherever!  D) The 17 nm sample ejects ions back towards the source of the radiation. </a:t>
            </a:r>
          </a:p>
          <a:p>
            <a:r>
              <a:rPr lang="en-US" dirty="0" smtClean="0"/>
              <a:t>But what is causing these</a:t>
            </a:r>
            <a:r>
              <a:rPr lang="en-US" baseline="0" dirty="0" smtClean="0"/>
              <a:t> different behaviors</a:t>
            </a:r>
            <a:r>
              <a:rPr lang="en-US" baseline="0" dirty="0" smtClean="0"/>
              <a:t>? We struggled with this question for a long time, until we finally had the simple idea of actually looking at the nanoparticles that we were probing.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26</a:t>
            </a:fld>
            <a:endParaRPr lang="en-US"/>
          </a:p>
        </p:txBody>
      </p:sp>
    </p:spTree>
    <p:extLst>
      <p:ext uri="{BB962C8B-B14F-4D97-AF65-F5344CB8AC3E}">
        <p14:creationId xmlns:p14="http://schemas.microsoft.com/office/powerpoint/2010/main" val="155837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to</a:t>
            </a:r>
            <a:r>
              <a:rPr lang="en-US" baseline="0" dirty="0" smtClean="0"/>
              <a:t> figuring out this sample dependence was to place TEM grids inside of the vacuum chamber and collect nanoparticles as they fly through the experiment. Then we can perform electron microscopy and see what are particles actually look like. A) A sodium chloride solution produces 100 nm particles that appear to be single crystals. B) the TiO2 solution produces aggregates of 5 nm TiO2 particles. C) The 50 nm gold sample produces very weird looking “</a:t>
            </a:r>
            <a:r>
              <a:rPr lang="en-US" baseline="0" dirty="0" err="1" smtClean="0"/>
              <a:t>nano</a:t>
            </a:r>
            <a:r>
              <a:rPr lang="en-US" baseline="0" dirty="0" smtClean="0"/>
              <a:t> eyeballs” that feature a gold nanoparticle, shown here in black, embedded in a sphere of lower density material. The lower density material is an organic polymer that that manufacturer of the nanoparticles puts in the solution to keep the particles from aggregating, and here it has the unexpected but convenient effect of allowing us to produce asymmetric nanoparticles. D) the 17 nm gold nanoparticle sample is also composed of a large sphere of ligand polymer material, but in this case, we have many small gold </a:t>
            </a:r>
            <a:r>
              <a:rPr lang="en-US" baseline="0" dirty="0" err="1" smtClean="0"/>
              <a:t>nanospheres</a:t>
            </a:r>
            <a:r>
              <a:rPr lang="en-US" baseline="0" dirty="0" smtClean="0"/>
              <a:t> per aggregate. </a:t>
            </a:r>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27</a:t>
            </a:fld>
            <a:endParaRPr lang="en-US"/>
          </a:p>
        </p:txBody>
      </p:sp>
    </p:spTree>
    <p:extLst>
      <p:ext uri="{BB962C8B-B14F-4D97-AF65-F5344CB8AC3E}">
        <p14:creationId xmlns:p14="http://schemas.microsoft.com/office/powerpoint/2010/main" val="3174694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Armed with</a:t>
            </a:r>
            <a:r>
              <a:rPr lang="en-US" baseline="0" dirty="0" smtClean="0"/>
              <a:t> this information about the </a:t>
            </a:r>
            <a:r>
              <a:rPr lang="en-US" dirty="0" smtClean="0"/>
              <a:t>morphology</a:t>
            </a:r>
            <a:r>
              <a:rPr lang="en-US" baseline="0" dirty="0" smtClean="0"/>
              <a:t> of the nanostructures, we used finite-difference time-domain simulations to explain the light absorption behavior of the nanoparticles. These simulations can figure out how intense the light field will be in each of these particles. In all cases, the nanoparticle can enhance the laser field.</a:t>
            </a:r>
          </a:p>
          <a:p>
            <a:endParaRPr lang="en-US" baseline="0" dirty="0" smtClean="0"/>
          </a:p>
          <a:p>
            <a:r>
              <a:rPr lang="en-US" baseline="0" dirty="0" smtClean="0"/>
              <a:t>In each case, the location of the strongest electric field agrees with the experimentally observed direction of ion ejection. A) for </a:t>
            </a:r>
            <a:r>
              <a:rPr lang="en-US" baseline="0" dirty="0" err="1" smtClean="0"/>
              <a:t>NaCl</a:t>
            </a:r>
            <a:r>
              <a:rPr lang="en-US" baseline="0" dirty="0" smtClean="0"/>
              <a:t>, the light is enhanced on the backside of the particle, and it seems that the particle is basically acting like a lens and focusing the light onto itself. B) For the TiO2 aggregates, the light is enhanced between the TiO2 particles, but there is not preference for the forward or backward direction. C) For the 50 nm gold nanoparticles, there is not a big effect from the laser polarization or propagation. The electric field is simply strongest near the gold nanoparticle and so a plasma will be formed in this region of the particle preferentially. D) For the 17 nm gold nanoparticles, the field is enhanced by an order of magnitude between the gold nanoparticles. If you look very closely, you can see that the field is higher here on the front side of the particle, in agreement with the experimental results. </a:t>
            </a:r>
          </a:p>
        </p:txBody>
      </p:sp>
      <p:sp>
        <p:nvSpPr>
          <p:cNvPr id="4" name="Slide Number Placeholder 3"/>
          <p:cNvSpPr>
            <a:spLocks noGrp="1"/>
          </p:cNvSpPr>
          <p:nvPr>
            <p:ph type="sldNum" sz="quarter" idx="10"/>
          </p:nvPr>
        </p:nvSpPr>
        <p:spPr/>
        <p:txBody>
          <a:bodyPr/>
          <a:lstStyle/>
          <a:p>
            <a:fld id="{D52D39E0-FE12-EB4A-B00A-4161B1FF2AA5}" type="slidenum">
              <a:rPr lang="en-US" smtClean="0"/>
              <a:t>28</a:t>
            </a:fld>
            <a:endParaRPr lang="en-US"/>
          </a:p>
        </p:txBody>
      </p:sp>
    </p:spTree>
    <p:extLst>
      <p:ext uri="{BB962C8B-B14F-4D97-AF65-F5344CB8AC3E}">
        <p14:creationId xmlns:p14="http://schemas.microsoft.com/office/powerpoint/2010/main" val="1288554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this section, we have observed very different ion ejection from these four different nanoparticle samples, and we have explained how the direction of ion ejection is representative of the nano-optical effects in the particles. This is, to our knowledge, the first example where we can measure the directional absorption of strong femtosecond laser pulses at a high repetition rate</a:t>
            </a:r>
            <a:r>
              <a:rPr lang="en-US" baseline="0" dirty="0" smtClean="0"/>
              <a:t>.</a:t>
            </a:r>
          </a:p>
          <a:p>
            <a:endParaRPr lang="en-US" baseline="0" dirty="0" smtClean="0"/>
          </a:p>
          <a:p>
            <a:r>
              <a:rPr lang="en-US" baseline="0" dirty="0" smtClean="0"/>
              <a:t>While the behavior of all of the samples that we have investigated so far could be explained through simple FDTD simulations, it’s possible that in the future this method can be used to provide direct experimental insight into nanoscale systems that cannot be explained by theory.</a:t>
            </a:r>
          </a:p>
        </p:txBody>
      </p:sp>
      <p:sp>
        <p:nvSpPr>
          <p:cNvPr id="4" name="Slide Number Placeholder 3"/>
          <p:cNvSpPr>
            <a:spLocks noGrp="1"/>
          </p:cNvSpPr>
          <p:nvPr>
            <p:ph type="sldNum" sz="quarter" idx="10"/>
          </p:nvPr>
        </p:nvSpPr>
        <p:spPr/>
        <p:txBody>
          <a:bodyPr/>
          <a:lstStyle/>
          <a:p>
            <a:fld id="{D52D39E0-FE12-EB4A-B00A-4161B1FF2AA5}" type="slidenum">
              <a:rPr lang="en-US" smtClean="0"/>
              <a:t>29</a:t>
            </a:fld>
            <a:endParaRPr lang="en-US"/>
          </a:p>
        </p:txBody>
      </p:sp>
    </p:spTree>
    <p:extLst>
      <p:ext uri="{BB962C8B-B14F-4D97-AF65-F5344CB8AC3E}">
        <p14:creationId xmlns:p14="http://schemas.microsoft.com/office/powerpoint/2010/main" val="3165017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Perhaps the first question that I should answer is why we are interested in studying the interaction of matter with femtosecond lasers. And there are really two primary reasons that we are interested in femtosecond lasers. The first is maybe the most obvious: that femtosecond lasers can be used like a camera flash to study processes that occur on very fast timescales. And so, just as Harold Edgerton used a microsecond </a:t>
            </a:r>
            <a:r>
              <a:rPr lang="en-US" baseline="0" dirty="0" err="1" smtClean="0"/>
              <a:t>flashlamp</a:t>
            </a:r>
            <a:r>
              <a:rPr lang="en-US" baseline="0" dirty="0" smtClean="0"/>
              <a:t> to freeze the motion of bullets going through all kinds of objects, femtosecond lasers allow us to observe processes that are about 1 billion times faster. But more important for many applications is the incredibly high intensities that can be easily achieved when all of a lasers pulse energy is squeezed into a very short time duration. These high laser intensities allow material to be ablated without heating of the surrounding material, which makes femtosecond lasers ideal for precision machining. Most relevant to our research, the intense laser fields allow femtosecond pulses of visible or infrared light to be converted into even shorter pulses of extreme ultraviolet and soft X-ray light, simply by focusing the beam through a small volume of gas atoms. </a:t>
            </a:r>
            <a:endParaRPr lang="en-US" baseline="0" dirty="0" smtClean="0"/>
          </a:p>
          <a:p>
            <a:endParaRPr lang="en-US" baseline="0" dirty="0" smtClean="0"/>
          </a:p>
          <a:p>
            <a:r>
              <a:rPr lang="en-US" baseline="0" dirty="0" smtClean="0"/>
              <a:t>Femtosecond </a:t>
            </a:r>
            <a:r>
              <a:rPr lang="en-US" baseline="0" dirty="0" err="1" smtClean="0"/>
              <a:t>machinng</a:t>
            </a:r>
            <a:r>
              <a:rPr lang="en-US" baseline="0" dirty="0" smtClean="0"/>
              <a:t>, high harmonic generation, and other interesting processes takes place when the laser field becomes strong enough to tunnel ionize atoms. This occurs at around 1e14 W/cm2, and this is the regime where most of the research in this talk, and indeed our entire field, takes place. This is easily achievable with pulse energies on the order of 1 </a:t>
            </a:r>
            <a:r>
              <a:rPr lang="en-US" baseline="0" dirty="0" err="1" smtClean="0"/>
              <a:t>mJ</a:t>
            </a:r>
            <a:r>
              <a:rPr lang="en-US" baseline="0" dirty="0" smtClean="0"/>
              <a:t>/pulse and reasonable focal length optics. With current commercial Ti:sapphire lasers, this means that we are running at a repetition rate of about 1 kHz.</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F350290-2CE2-104A-B374-44C2B910C977}" type="slidenum">
              <a:rPr lang="en-US" smtClean="0"/>
              <a:t>3</a:t>
            </a:fld>
            <a:endParaRPr lang="en-US"/>
          </a:p>
        </p:txBody>
      </p:sp>
    </p:spTree>
    <p:extLst>
      <p:ext uri="{BB962C8B-B14F-4D97-AF65-F5344CB8AC3E}">
        <p14:creationId xmlns:p14="http://schemas.microsoft.com/office/powerpoint/2010/main" val="2795249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another example of the power of this type of spectroscopy, I have a one slide summary of another study that we used two laser pulses: one to convert a nanoparticle into an expanding nanoscale plasma. If we adjusted the time delay to about 10 picoseconds, we could create these pronounced ridges in the photoion angular distributions. After we looked at the time-dependence of this feature and completed some numerical modeling in collaboration with Lawrence Livermore National Lab, we came to the conclusion that these ridges were shock waves propagating in the </a:t>
            </a:r>
            <a:r>
              <a:rPr lang="en-US" baseline="0" dirty="0" err="1" smtClean="0"/>
              <a:t>nanoplasma</a:t>
            </a:r>
            <a:r>
              <a:rPr lang="en-US" baseline="0" dirty="0" smtClean="0"/>
              <a:t>. </a:t>
            </a:r>
          </a:p>
          <a:p>
            <a:endParaRPr lang="en-US" baseline="0" dirty="0" smtClean="0"/>
          </a:p>
          <a:p>
            <a:r>
              <a:rPr lang="en-US" baseline="0" dirty="0" smtClean="0"/>
              <a:t>The time-dependence of the features corresponds to the plasma expanding to an ideal size and density to promote maximum absorption of the second laser pulse.</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30</a:t>
            </a:fld>
            <a:endParaRPr lang="en-US"/>
          </a:p>
        </p:txBody>
      </p:sp>
    </p:spTree>
    <p:extLst>
      <p:ext uri="{BB962C8B-B14F-4D97-AF65-F5344CB8AC3E}">
        <p14:creationId xmlns:p14="http://schemas.microsoft.com/office/powerpoint/2010/main" val="6872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true to our original mission for the project, we were able to study the photoelectrons from quantum dots. We were able to excite a 1S exciton state with a 400 nm pump beam and subsequently bring the electron into the continuum using a 267 nm pulse. Unexpectedly, smaller quantum dots provided a much larger photoelectron yield than larger quantum dots. At first, we thought this was some experimental artifact, like that there were simply more of the smaller quantum dots in the spectrometer. But even after we corrected for this, we still found that the smaller quantum dots provided more photoelectron yield. </a:t>
            </a:r>
          </a:p>
          <a:p>
            <a:endParaRPr lang="en-US" baseline="0" dirty="0" smtClean="0"/>
          </a:p>
          <a:p>
            <a:r>
              <a:rPr lang="en-US" baseline="0" dirty="0" smtClean="0"/>
              <a:t>Working with surface photoemission experts, and quantum dot experts in the Chemistry Department at CU, we came to the conclusion that it is ionization from the small fraction of the electron </a:t>
            </a:r>
            <a:r>
              <a:rPr lang="en-US" baseline="0" dirty="0" err="1" smtClean="0"/>
              <a:t>wavefunction</a:t>
            </a:r>
            <a:r>
              <a:rPr lang="en-US" baseline="0" dirty="0" smtClean="0"/>
              <a:t> that extends outside of the quantum dots that plays the dominant role in the total photoelectron yield. Smaller quantum dots have a larger fraction of their electronic </a:t>
            </a:r>
            <a:r>
              <a:rPr lang="en-US" baseline="0" dirty="0" err="1" smtClean="0"/>
              <a:t>wavefunction</a:t>
            </a:r>
            <a:r>
              <a:rPr lang="en-US" baseline="0" dirty="0" smtClean="0"/>
              <a:t> that extends outside of the quantum dot, and so they provide a much higher photoemission rate.</a:t>
            </a:r>
          </a:p>
        </p:txBody>
      </p:sp>
      <p:sp>
        <p:nvSpPr>
          <p:cNvPr id="4" name="Slide Number Placeholder 3"/>
          <p:cNvSpPr>
            <a:spLocks noGrp="1"/>
          </p:cNvSpPr>
          <p:nvPr>
            <p:ph type="sldNum" sz="quarter" idx="10"/>
          </p:nvPr>
        </p:nvSpPr>
        <p:spPr/>
        <p:txBody>
          <a:bodyPr/>
          <a:lstStyle/>
          <a:p>
            <a:fld id="{8F350290-2CE2-104A-B374-44C2B910C977}" type="slidenum">
              <a:rPr lang="en-US" smtClean="0"/>
              <a:t>31</a:t>
            </a:fld>
            <a:endParaRPr lang="en-US"/>
          </a:p>
        </p:txBody>
      </p:sp>
    </p:spTree>
    <p:extLst>
      <p:ext uri="{BB962C8B-B14F-4D97-AF65-F5344CB8AC3E}">
        <p14:creationId xmlns:p14="http://schemas.microsoft.com/office/powerpoint/2010/main" val="1192437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a:t>
            </a:r>
            <a:r>
              <a:rPr lang="en-US" baseline="0" dirty="0" smtClean="0"/>
              <a:t> we conducted another study where we attached small molecules to the quantum dots that act as electron acceptors and serve a a model charge transfer system with which to understand the type of charge transfer that would take place in photovoltaic devices based on quantum dots. These type of studies are frequently conducted in the solution phase, but using our spectrometer, we were able to study the electron transfer rate in the absence of any solvent. What we found was that the solvent did not affect the charge transfer rate (to the precision of our measurement). This is really good news for people performing charge transfer studies in the solution phase, because it means that the results that they find in solution are likely representative of the behavior of charge transfer in the actual environments where quantum dots are likely to be deployed for devices.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32</a:t>
            </a:fld>
            <a:endParaRPr lang="en-US"/>
          </a:p>
        </p:txBody>
      </p:sp>
    </p:spTree>
    <p:extLst>
      <p:ext uri="{BB962C8B-B14F-4D97-AF65-F5344CB8AC3E}">
        <p14:creationId xmlns:p14="http://schemas.microsoft.com/office/powerpoint/2010/main" val="350745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last section of my talk, I’d like</a:t>
            </a:r>
            <a:r>
              <a:rPr lang="en-US" baseline="0" dirty="0" smtClean="0"/>
              <a:t> to present some very recent results examining strong field ionization and high harmonic generation in circularly polarized laser fields. If you are familiar with high harmonic generation, you might be thinking that I have just said something wrong, because it is a well known fact that you cannot drive the high harmonic generation process with a circularly polarized laser pulse. The circular polarization can still cause electrons to tunnel ionize, but the electrons are driven strongly away from the ion and never return to recombine and produce high harmonics. And this was always a </a:t>
            </a:r>
            <a:r>
              <a:rPr lang="en-US" baseline="0" dirty="0" err="1" smtClean="0"/>
              <a:t>dissapointment</a:t>
            </a:r>
            <a:r>
              <a:rPr lang="en-US" baseline="0" dirty="0" smtClean="0"/>
              <a:t>, because circularly polarized EUV light is useful for performing spectroscopy on chiral molecules as well as examining the magnetic dichroism in magnetic materials. </a:t>
            </a:r>
            <a:endParaRPr lang="en-US" dirty="0" smtClean="0"/>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33</a:t>
            </a:fld>
            <a:endParaRPr lang="en-US"/>
          </a:p>
        </p:txBody>
      </p:sp>
    </p:spTree>
    <p:extLst>
      <p:ext uri="{BB962C8B-B14F-4D97-AF65-F5344CB8AC3E}">
        <p14:creationId xmlns:p14="http://schemas.microsoft.com/office/powerpoint/2010/main" val="3477406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it is true that harmonics cannot be generated from a single circularly polarized laser pulse, it turns out that if you mix two counter-rotating circularly polarized laser pulses with different frequencies, in this case mixing the fundamental with the second harmonic, then you produce a really strange waveform that can return the electrons to the ion and produce high harmonics. This was discovered last year by Oren Cohen’s group at the </a:t>
            </a:r>
            <a:r>
              <a:rPr lang="en-US" baseline="0" dirty="0" err="1" smtClean="0"/>
              <a:t>Technion</a:t>
            </a:r>
            <a:r>
              <a:rPr lang="en-US" baseline="0" dirty="0" smtClean="0"/>
              <a:t> in </a:t>
            </a:r>
            <a:r>
              <a:rPr lang="en-US" baseline="0" dirty="0" err="1" smtClean="0"/>
              <a:t>Isreal</a:t>
            </a:r>
            <a:r>
              <a:rPr lang="en-US" baseline="0" dirty="0" smtClean="0"/>
              <a:t>, and subsequently demonstrated in a high-flux capillary-tube geometry in a collaboration between our group and Oren Cohen’s group. </a:t>
            </a:r>
          </a:p>
          <a:p>
            <a:endParaRPr lang="en-US" baseline="0" dirty="0" smtClean="0"/>
          </a:p>
          <a:p>
            <a:r>
              <a:rPr lang="en-US" baseline="0" dirty="0" smtClean="0"/>
              <a:t>And this was a really exciting breakthrough, so much so that it was featured on the cover of science last month. </a:t>
            </a:r>
          </a:p>
          <a:p>
            <a:endParaRPr lang="en-US" baseline="0" dirty="0" smtClean="0"/>
          </a:p>
          <a:p>
            <a:r>
              <a:rPr lang="en-US" baseline="0" dirty="0" smtClean="0"/>
              <a:t>And the explanation for the generation of circularly polarized harmonics was very interesting. The model was that an electron </a:t>
            </a:r>
            <a:r>
              <a:rPr lang="en-US" baseline="0" dirty="0" err="1" smtClean="0"/>
              <a:t>wavepacket</a:t>
            </a:r>
            <a:r>
              <a:rPr lang="en-US" baseline="0" dirty="0" smtClean="0"/>
              <a:t> was tunnel ionized three times per laser cycle, and these </a:t>
            </a:r>
            <a:r>
              <a:rPr lang="en-US" baseline="0" dirty="0" err="1" smtClean="0"/>
              <a:t>wavepackets</a:t>
            </a:r>
            <a:r>
              <a:rPr lang="en-US" baseline="0" dirty="0" smtClean="0"/>
              <a:t> were returned to generate an attosecond pulse train where each pulse is roughly linearly polarized, but rotated from the previous pulse by 120 degrees. What you end up with is a comb of high harmonics in pairs. One of the harmonics is left circularly polarized and one harmonic is right circularly polarized. Using magnetic dichroism measurements, we confirmed that the helicity of the harmonics really does flip with each harmonic order. </a:t>
            </a:r>
          </a:p>
          <a:p>
            <a:endParaRPr lang="en-US" baseline="0" dirty="0" smtClean="0"/>
          </a:p>
          <a:p>
            <a:r>
              <a:rPr lang="en-US" baseline="0" dirty="0" smtClean="0"/>
              <a:t>However, just by looking at the harmonics there was no way to really confirm that this 120-degree symmetry was really at the heart of the process. </a:t>
            </a:r>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34</a:t>
            </a:fld>
            <a:endParaRPr lang="en-US"/>
          </a:p>
        </p:txBody>
      </p:sp>
    </p:spTree>
    <p:extLst>
      <p:ext uri="{BB962C8B-B14F-4D97-AF65-F5344CB8AC3E}">
        <p14:creationId xmlns:p14="http://schemas.microsoft.com/office/powerpoint/2010/main" val="328984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as we have done before, we turn to strong field ionization in order to provide additional insight into the high harmonic generation process. </a:t>
            </a:r>
          </a:p>
          <a:p>
            <a:endParaRPr lang="en-US" baseline="0" dirty="0" smtClean="0"/>
          </a:p>
          <a:p>
            <a:r>
              <a:rPr lang="en-US" baseline="0" dirty="0" smtClean="0"/>
              <a:t>And this is what the experiment looks like, we just interfere a left circularly polarized 800 nm pulse with a right circularly polarized laser pulse and record the photoelectron distribution that results. Unfortunately, the experiment is a little bit limited because we need to pass the laser parallel to the detector. This means that the plane of polarization is oriented perpendicular to the detector. So, if we are trying to collect the photoelectron distribution that look like this, we actually only collect a weird projection of that 3D distribution onto the detector. </a:t>
            </a:r>
          </a:p>
          <a:p>
            <a:endParaRPr lang="en-US" baseline="0" dirty="0" smtClean="0"/>
          </a:p>
          <a:p>
            <a:r>
              <a:rPr lang="en-US" baseline="0" dirty="0" smtClean="0"/>
              <a:t>But, the saving grace is that we can adjust the time delay between the two laser fields. Changing the time delay does not change the shape of the electric field at all, but it does rotate the electric field in the laboratory frame.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35</a:t>
            </a:fld>
            <a:endParaRPr lang="en-US"/>
          </a:p>
        </p:txBody>
      </p:sp>
    </p:spTree>
    <p:extLst>
      <p:ext uri="{BB962C8B-B14F-4D97-AF65-F5344CB8AC3E}">
        <p14:creationId xmlns:p14="http://schemas.microsoft.com/office/powerpoint/2010/main" val="3964673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I’m showing just</a:t>
            </a:r>
            <a:r>
              <a:rPr lang="en-US" baseline="0" dirty="0" smtClean="0"/>
              <a:t> a one-dimensional projection of the photoelectron distribution, and you can see that it fluctuates with the periodicity of one 400 nm cycle. And you can see also that when we switch the fields to be co-rotating, the behavior is completely different. And, to a first approximation, these patterns are exactly what you would expect by applying a simple strong-field approximation model to the generated laser fields. </a:t>
            </a:r>
          </a:p>
          <a:p>
            <a:endParaRPr lang="en-US" baseline="0" dirty="0" smtClean="0"/>
          </a:p>
          <a:p>
            <a:r>
              <a:rPr lang="en-US" baseline="0" dirty="0" smtClean="0"/>
              <a:t>But, we don’t need to be content with this weird abstraction of the 3D data. We are taking many projections of the 3D photoelectron distribution at different angles, and this is the same thing that is done during an computer assisted tomography x-ray scan at a hospital. We can use the same tomographic reconstruction techniques in order to </a:t>
            </a:r>
            <a:r>
              <a:rPr lang="en-US" baseline="0" dirty="0" err="1" smtClean="0"/>
              <a:t>retreive</a:t>
            </a:r>
            <a:r>
              <a:rPr lang="en-US" baseline="0" dirty="0" smtClean="0"/>
              <a:t> the full 3D photoelectron momentum distribution from the 2D projections. </a:t>
            </a:r>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36</a:t>
            </a:fld>
            <a:endParaRPr lang="en-US"/>
          </a:p>
        </p:txBody>
      </p:sp>
    </p:spTree>
    <p:extLst>
      <p:ext uri="{BB962C8B-B14F-4D97-AF65-F5344CB8AC3E}">
        <p14:creationId xmlns:p14="http://schemas.microsoft.com/office/powerpoint/2010/main" val="3734931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what the 3D momentum</a:t>
            </a:r>
            <a:r>
              <a:rPr lang="en-US" baseline="0" dirty="0" smtClean="0"/>
              <a:t> distributions look like. For counter-rotating fields, we have this three-lobed distribution, which correspond to ionization that takes place at the peak of the three different field maxima. When the fields are switched to co-rotating, there is only one broad maximum of the field, and so we just have this crescent shape. </a:t>
            </a:r>
          </a:p>
          <a:p>
            <a:endParaRPr lang="en-US" baseline="0" dirty="0" smtClean="0"/>
          </a:p>
          <a:p>
            <a:r>
              <a:rPr lang="en-US" baseline="0" dirty="0" smtClean="0"/>
              <a:t>And this confirms the mechanism for the generation of circularly polarized high harmonics and gives us confidence that we are producing this weird pulse train with rotating linearly polarized laser pulses.</a:t>
            </a:r>
          </a:p>
          <a:p>
            <a:endParaRPr lang="en-US" baseline="0" dirty="0" smtClean="0"/>
          </a:p>
          <a:p>
            <a:r>
              <a:rPr lang="en-US" baseline="0" dirty="0" smtClean="0"/>
              <a:t>Here we look at 2D projections of the 3D momentum distribution, and it makes it a little easier to visualize the features.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37</a:t>
            </a:fld>
            <a:endParaRPr lang="en-US"/>
          </a:p>
        </p:txBody>
      </p:sp>
    </p:spTree>
    <p:extLst>
      <p:ext uri="{BB962C8B-B14F-4D97-AF65-F5344CB8AC3E}">
        <p14:creationId xmlns:p14="http://schemas.microsoft.com/office/powerpoint/2010/main" val="823778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compare</a:t>
            </a:r>
            <a:r>
              <a:rPr lang="en-US" baseline="0" dirty="0" smtClean="0"/>
              <a:t> the experimentally retrieved distributions to what we expect from a strong-field model, we notice that the agreement is generally good, except that the simple model completely fails to reproduce the structures that are seen in the low energy center of the counter-rotating distribution. So, we immediately have an intuition that these features are a result of the Coulomb potential of the ion, which the strong field model does not take into account.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38</a:t>
            </a:fld>
            <a:endParaRPr lang="en-US"/>
          </a:p>
        </p:txBody>
      </p:sp>
    </p:spTree>
    <p:extLst>
      <p:ext uri="{BB962C8B-B14F-4D97-AF65-F5344CB8AC3E}">
        <p14:creationId xmlns:p14="http://schemas.microsoft.com/office/powerpoint/2010/main" val="1542936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turning to higher level calculations using the time dependent </a:t>
            </a:r>
            <a:r>
              <a:rPr lang="en-US" baseline="0" dirty="0" err="1" smtClean="0"/>
              <a:t>schrodinger</a:t>
            </a:r>
            <a:r>
              <a:rPr lang="en-US" baseline="0" dirty="0" smtClean="0"/>
              <a:t> equation, we can confirm that scattering from the Coulomb potential is responsible for the low energy features in the counter-rotating fields. When the Coulomb potential is screened, we see that there is no change to the distribution generated with co-rotating fields. But, in the distribution with counter-rotating fields, the inner structures almost completely disappear when the Coulomb potential is attenuated. </a:t>
            </a:r>
          </a:p>
          <a:p>
            <a:endParaRPr lang="en-US" baseline="0" dirty="0" smtClean="0"/>
          </a:p>
          <a:p>
            <a:r>
              <a:rPr lang="en-US" baseline="0" dirty="0" smtClean="0"/>
              <a:t>So, these low energy structures are a direct result of the electron </a:t>
            </a:r>
            <a:r>
              <a:rPr lang="en-US" baseline="0" dirty="0" err="1" smtClean="0"/>
              <a:t>wavepacket</a:t>
            </a:r>
            <a:r>
              <a:rPr lang="en-US" baseline="0" dirty="0" smtClean="0"/>
              <a:t> scattering from the coulomb potential after tunnel ionization, making it analogous to the spider structures identified for the strong field ionization of atoms. </a:t>
            </a:r>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39</a:t>
            </a:fld>
            <a:endParaRPr lang="en-US"/>
          </a:p>
        </p:txBody>
      </p:sp>
    </p:spTree>
    <p:extLst>
      <p:ext uri="{BB962C8B-B14F-4D97-AF65-F5344CB8AC3E}">
        <p14:creationId xmlns:p14="http://schemas.microsoft.com/office/powerpoint/2010/main" val="460749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high harmonic generation process involves the simultaneous absorption of several infrared or visible photons from the driving laser and emitting a single EUV or soft X-ray photon. The harmonics produces are separated by twice the photon energy of the driving laser. The temporal structure of the harmonics is a attosecond pulse train, which consists of equally spaced attosecond bursts over the duration of the driving laser. </a:t>
            </a:r>
          </a:p>
          <a:p>
            <a:endParaRPr lang="en-US" baseline="0" dirty="0" smtClean="0"/>
          </a:p>
          <a:p>
            <a:r>
              <a:rPr lang="en-US" baseline="0" dirty="0" smtClean="0"/>
              <a:t>Recently, by using a 3.9 micron mid-infrared laser, our group was able to demonstrate high harmonic emission at photon energies higher than 1 </a:t>
            </a:r>
            <a:r>
              <a:rPr lang="en-US" baseline="0" dirty="0" err="1" smtClean="0"/>
              <a:t>keV</a:t>
            </a:r>
            <a:r>
              <a:rPr lang="en-US" baseline="0" dirty="0" smtClean="0"/>
              <a:t>. This corresponds to the absorption of over 4000 photons. The long term goal is to push this technique into the hard X-ray regime in order to have tabletop X-ray lasers. </a:t>
            </a:r>
          </a:p>
        </p:txBody>
      </p:sp>
      <p:sp>
        <p:nvSpPr>
          <p:cNvPr id="4" name="Slide Number Placeholder 3"/>
          <p:cNvSpPr>
            <a:spLocks noGrp="1"/>
          </p:cNvSpPr>
          <p:nvPr>
            <p:ph type="sldNum" sz="quarter" idx="10"/>
          </p:nvPr>
        </p:nvSpPr>
        <p:spPr/>
        <p:txBody>
          <a:bodyPr/>
          <a:lstStyle/>
          <a:p>
            <a:fld id="{8F350290-2CE2-104A-B374-44C2B910C977}" type="slidenum">
              <a:rPr lang="en-US" smtClean="0"/>
              <a:t>4</a:t>
            </a:fld>
            <a:endParaRPr lang="en-US"/>
          </a:p>
        </p:txBody>
      </p:sp>
    </p:spTree>
    <p:extLst>
      <p:ext uri="{BB962C8B-B14F-4D97-AF65-F5344CB8AC3E}">
        <p14:creationId xmlns:p14="http://schemas.microsoft.com/office/powerpoint/2010/main" val="1982337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confirmed</a:t>
            </a:r>
            <a:r>
              <a:rPr lang="en-US" baseline="0" dirty="0" smtClean="0"/>
              <a:t> the mechanism of circularly polarized HHG, the next question was if we could improve upon this method. Working with Chip </a:t>
            </a:r>
            <a:r>
              <a:rPr lang="en-US" baseline="0" dirty="0" err="1" smtClean="0"/>
              <a:t>Durfee</a:t>
            </a:r>
            <a:r>
              <a:rPr lang="en-US" baseline="0" dirty="0" smtClean="0"/>
              <a:t> at Colorado School of Mines, we came up with a new idea for how we could generate circularly polarized high harmonics. The idea was pretty simple. Instead of using two beams with different colors, could we instead cross two counter-rotating circularly polarized beams beams at some small angle. This makes sense in a photon picture: we should be able to absorb so many right circularly polarized photons from one beam, and a similar number of photons from the left circular beam and still obey the selection rules. In the wave picture, at first it seems like the two beams should just mix to yield linear polarization. And this is basically what happens, except that the linear polarization rotates as a function of the transverse position in the laser focus. And this leads to something that look like a grating structure. Then, in the far field, we expect to see diffraction which causes the left and right circularly polarized harmonics to emerge at different angles. In addition, different wavelength harmonics will be emitted to different angles, giving us a way to separate the harmonics without using a spectrometer.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40</a:t>
            </a:fld>
            <a:endParaRPr lang="en-US"/>
          </a:p>
        </p:txBody>
      </p:sp>
    </p:spTree>
    <p:extLst>
      <p:ext uri="{BB962C8B-B14F-4D97-AF65-F5344CB8AC3E}">
        <p14:creationId xmlns:p14="http://schemas.microsoft.com/office/powerpoint/2010/main" val="3586803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this slide compares the case of two linearly polarized beams mixing with two counter-rotating circularly polarized beams mixing. In the linearly polarized case, the only selection rule is that the total number of photons absorbed must be odd. And here I’m showing all of the different photon combinations that result in generating the 7</a:t>
            </a:r>
            <a:r>
              <a:rPr lang="en-US" baseline="30000" dirty="0" smtClean="0"/>
              <a:t>th</a:t>
            </a:r>
            <a:r>
              <a:rPr lang="en-US" baseline="0" dirty="0" smtClean="0"/>
              <a:t> harmonic. We can draw the same picture for the other harmonics, and the end result is that you have a whole mess or harmonics all on top of one another and being emitted at different angles. And you can see the same thing in the wave picture. Since we have a nonlinear amplitude modulation across the laser focus, then we have many diffracted peaks in the far field. </a:t>
            </a:r>
          </a:p>
          <a:p>
            <a:endParaRPr lang="en-US" baseline="0" dirty="0" smtClean="0"/>
          </a:p>
          <a:p>
            <a:r>
              <a:rPr lang="en-US" baseline="0" dirty="0" smtClean="0"/>
              <a:t>In contrast, in the case of circularly polarized fields, the conservation of spin angular momentum imposes another selection rule: that the number of photons from one beam must be equal to the number of photons absorbed from the other beam, plus or minus one. So, we end up with just two beams for each harmonic order. One left circularly polarized and one right circularly polarized. In the wave picture we have a polarization that rotates across the laser focus and we get circularly polarized beams. </a:t>
            </a:r>
          </a:p>
        </p:txBody>
      </p:sp>
      <p:sp>
        <p:nvSpPr>
          <p:cNvPr id="4" name="Slide Number Placeholder 3"/>
          <p:cNvSpPr>
            <a:spLocks noGrp="1"/>
          </p:cNvSpPr>
          <p:nvPr>
            <p:ph type="sldNum" sz="quarter" idx="10"/>
          </p:nvPr>
        </p:nvSpPr>
        <p:spPr/>
        <p:txBody>
          <a:bodyPr/>
          <a:lstStyle/>
          <a:p>
            <a:fld id="{8F350290-2CE2-104A-B374-44C2B910C977}" type="slidenum">
              <a:rPr lang="en-US" smtClean="0"/>
              <a:t>41</a:t>
            </a:fld>
            <a:endParaRPr lang="en-US"/>
          </a:p>
        </p:txBody>
      </p:sp>
    </p:spTree>
    <p:extLst>
      <p:ext uri="{BB962C8B-B14F-4D97-AF65-F5344CB8AC3E}">
        <p14:creationId xmlns:p14="http://schemas.microsoft.com/office/powerpoint/2010/main" val="3623129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exactly</a:t>
            </a:r>
            <a:r>
              <a:rPr lang="en-US" baseline="0" dirty="0" smtClean="0"/>
              <a:t> what we see when we use short wavelength driving lasers and look at the low-energy harmonics. Here I’m showing the 5</a:t>
            </a:r>
            <a:r>
              <a:rPr lang="en-US" baseline="30000" dirty="0" smtClean="0"/>
              <a:t>th</a:t>
            </a:r>
            <a:r>
              <a:rPr lang="en-US" baseline="0" dirty="0" smtClean="0"/>
              <a:t> harmonic of a 267 nm driving laser as seen through an aluminum filter. As you can see, the left circularly polarized beam propagates to the left, and the right </a:t>
            </a:r>
            <a:r>
              <a:rPr lang="en-US" baseline="0" dirty="0" err="1" smtClean="0"/>
              <a:t>ciruclarly</a:t>
            </a:r>
            <a:r>
              <a:rPr lang="en-US" baseline="0" dirty="0" smtClean="0"/>
              <a:t> polarized beam propagates to the right. </a:t>
            </a:r>
          </a:p>
          <a:p>
            <a:endParaRPr lang="en-US" baseline="0" dirty="0" smtClean="0"/>
          </a:p>
          <a:p>
            <a:r>
              <a:rPr lang="en-US" baseline="0" dirty="0" smtClean="0"/>
              <a:t>When we use a tin filter, we can also see the lower energy third harmonic, which propagates to the outside of the 5</a:t>
            </a:r>
            <a:r>
              <a:rPr lang="en-US" baseline="30000" dirty="0" smtClean="0"/>
              <a:t>th</a:t>
            </a:r>
            <a:r>
              <a:rPr lang="en-US" baseline="0" dirty="0" smtClean="0"/>
              <a:t> harmonic and is separated.</a:t>
            </a:r>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42</a:t>
            </a:fld>
            <a:endParaRPr lang="en-US"/>
          </a:p>
        </p:txBody>
      </p:sp>
    </p:spTree>
    <p:extLst>
      <p:ext uri="{BB962C8B-B14F-4D97-AF65-F5344CB8AC3E}">
        <p14:creationId xmlns:p14="http://schemas.microsoft.com/office/powerpoint/2010/main" val="4291575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do the same thing using other wavelengths of driving laser, although in this case the different harmonics could not be angularly separated, and so we need to separate them with a grating in the vertical direction. In this case, you can still see that the harmonics emerge to slightly different angles, but they overlap. And the overlap of the harmonics may be considered a good thing, since when you have multiple harmonics overlapping you still end up with the attosecond pulse train that can be useful for some types of pump-probe experiments.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43</a:t>
            </a:fld>
            <a:endParaRPr lang="en-US"/>
          </a:p>
        </p:txBody>
      </p:sp>
    </p:spTree>
    <p:extLst>
      <p:ext uri="{BB962C8B-B14F-4D97-AF65-F5344CB8AC3E}">
        <p14:creationId xmlns:p14="http://schemas.microsoft.com/office/powerpoint/2010/main" val="1541525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do the same thing using 400 nm driving lasers, and when we use Argon as the HHG medium we achieve a high flux of a single harmonic order.</a:t>
            </a:r>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44</a:t>
            </a:fld>
            <a:endParaRPr lang="en-US"/>
          </a:p>
        </p:txBody>
      </p:sp>
    </p:spTree>
    <p:extLst>
      <p:ext uri="{BB962C8B-B14F-4D97-AF65-F5344CB8AC3E}">
        <p14:creationId xmlns:p14="http://schemas.microsoft.com/office/powerpoint/2010/main" val="3405692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use this technique with two beams that are different colors. Here, instead</a:t>
            </a:r>
            <a:r>
              <a:rPr lang="en-US" baseline="0" dirty="0" smtClean="0"/>
              <a:t> of having both left and right circularly polarized beams at the same frequency, we have left and right beams at different frequencies, which is very similar to the two-beam collinear technique. However, because we have the beams crossing at an angle, the angle that each beam emerges indicates which photons were absorbed to create that beam. So, this 18</a:t>
            </a:r>
            <a:r>
              <a:rPr lang="en-US" baseline="30000" dirty="0" smtClean="0"/>
              <a:t>th</a:t>
            </a:r>
            <a:r>
              <a:rPr lang="en-US" baseline="0" dirty="0" smtClean="0"/>
              <a:t> harmonic should be forbidden, but due to some ellipticity in the driving lasers, it was able to absorb three extra photons from the left circular beam. And interestingly, even though these beams correspond to slightly elliptical driving lasers, they should still be entirely circularly polarized.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45</a:t>
            </a:fld>
            <a:endParaRPr lang="en-US"/>
          </a:p>
        </p:txBody>
      </p:sp>
    </p:spTree>
    <p:extLst>
      <p:ext uri="{BB962C8B-B14F-4D97-AF65-F5344CB8AC3E}">
        <p14:creationId xmlns:p14="http://schemas.microsoft.com/office/powerpoint/2010/main" val="208431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confirm</a:t>
            </a:r>
            <a:r>
              <a:rPr lang="en-US" baseline="0" dirty="0" smtClean="0"/>
              <a:t> the circular polarization of each harmonic, as well as to demonstrate that the noncollinear source was bright enough for actual applications, we performed an X-ray magnetic circular dichroism measurement on a 20 nm thick iron sample. Here is the transmission of the harmonics through the sample, and here is the XMCD signal in the regions where we had harmonic flux. To our knowledge, this is the only measurement of the XMCD asymmetry of iron in this photon energy range, but there are some synchrotron measurements are slightly higher photon energies and extrapolating these results indicates that an XMCD asymmetry of about 1.5 percent is expected in this range. So, we can see that our beams are highly elliptical, if not completely circularly polarized.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46</a:t>
            </a:fld>
            <a:endParaRPr lang="en-US"/>
          </a:p>
        </p:txBody>
      </p:sp>
    </p:spTree>
    <p:extLst>
      <p:ext uri="{BB962C8B-B14F-4D97-AF65-F5344CB8AC3E}">
        <p14:creationId xmlns:p14="http://schemas.microsoft.com/office/powerpoint/2010/main" val="1866007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Numerical simulations demonstrate</a:t>
            </a:r>
            <a:r>
              <a:rPr lang="en-US" baseline="0" dirty="0" smtClean="0"/>
              <a:t> several additional capabilities of this technique that we have not yet demonstrated experimentally. First, with both 400 and 800 nm light and sufficient pressure in the interaction region, we should be able to separate the harmonics orders. Of course, separated harmonics in the time-domain are long pulses.</a:t>
            </a:r>
          </a:p>
          <a:p>
            <a:endParaRPr lang="en-US" baseline="0" dirty="0" smtClean="0"/>
          </a:p>
          <a:p>
            <a:r>
              <a:rPr lang="en-US" baseline="0" dirty="0" smtClean="0"/>
              <a:t>Additionally, just like in single-beam HHG, if very short driving laser pulses are used, we can generate isolated attosecond pulses. Importantly, since the pulse trains generated by the noncollinear method exhibit simple circular polarization, in contrast the the weird rotating linear polarization of the collinear generation method, the isolated attosecond pulses will still be circularly polarized.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47</a:t>
            </a:fld>
            <a:endParaRPr lang="en-US"/>
          </a:p>
        </p:txBody>
      </p:sp>
    </p:spTree>
    <p:extLst>
      <p:ext uri="{BB962C8B-B14F-4D97-AF65-F5344CB8AC3E}">
        <p14:creationId xmlns:p14="http://schemas.microsoft.com/office/powerpoint/2010/main" val="107877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spatial profiles of the harmonics generated with 400 nm driving lasers. As you can see, as we make the angle wider, the </a:t>
            </a:r>
            <a:r>
              <a:rPr lang="en-US" baseline="0" dirty="0" err="1" smtClean="0"/>
              <a:t>harmoinc</a:t>
            </a:r>
            <a:r>
              <a:rPr lang="en-US" baseline="0" dirty="0" smtClean="0"/>
              <a:t> beams become better separated. When we switch to </a:t>
            </a:r>
            <a:r>
              <a:rPr lang="en-US" baseline="0" dirty="0" err="1" smtClean="0"/>
              <a:t>lienar</a:t>
            </a:r>
            <a:r>
              <a:rPr lang="en-US" baseline="0" dirty="0" smtClean="0"/>
              <a:t> polarization, additional peaks appear on the outside. </a:t>
            </a:r>
          </a:p>
          <a:p>
            <a:endParaRPr lang="en-US" baseline="0" dirty="0" smtClean="0"/>
          </a:p>
          <a:p>
            <a:r>
              <a:rPr lang="en-US" baseline="0" dirty="0" smtClean="0"/>
              <a:t>Most importantly, here is an image where I have inserted a single hair into the harmonic beams and blocked one of the beams. This may not seem very impressive, but it’s actually very unique in high harmonic generation. Typically, in single beam HHG, you have a very intense laser beam co-propagating with the harmonics. So, if you want to use the harmonic beam while it is still small and before it has time to diverge, you need to contend with a very intense femtosecond beam. If you tried to position a hair in the tightly focused harmonics beam, it would instantly be burned by the optical beam. In our case, we can position a sample just a few mm from the interaction region and use the high intensity harmonic beam without needing to worry about the pump beams, which pass to the side.</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48</a:t>
            </a:fld>
            <a:endParaRPr lang="en-US"/>
          </a:p>
        </p:txBody>
      </p:sp>
    </p:spTree>
    <p:extLst>
      <p:ext uri="{BB962C8B-B14F-4D97-AF65-F5344CB8AC3E}">
        <p14:creationId xmlns:p14="http://schemas.microsoft.com/office/powerpoint/2010/main" val="571274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 separation of the pump beam from the harmonic beam may find applications for high-rep</a:t>
            </a:r>
            <a:r>
              <a:rPr lang="en-US" baseline="0" dirty="0" smtClean="0"/>
              <a:t> rate cavity enhanced high harmonic generation as well. In current implementations of cavity enhanced HHG, a diffraction grating is used to couple the harmonic light out of the cavity while keeping the driving laser inside the cavity. This is problematic because the diffraction grating does not efficiently reflect the harmonics, and many applications do not want the harmonics to be dispersed before passing through the sample. Other solutions include using a glass plate at Brewster’s angle but this is also very for the harmonics, or drilling a small hole in one of the cavity mirrors so that the harmonics can escape, which introduces more losses in the cavity. </a:t>
            </a:r>
          </a:p>
          <a:p>
            <a:endParaRPr lang="en-US" baseline="0" dirty="0" smtClean="0"/>
          </a:p>
          <a:p>
            <a:r>
              <a:rPr lang="en-US" baseline="0" dirty="0" smtClean="0"/>
              <a:t>Another option that has been proposed is to use a noncollinear mixing geometry in order to separate the harmonics from the driving beams. I do not know what has been tried along these lines, but this geometry might not work so well with linear polarization, since many beams would be created for each harmonic order, and you would get a fan or harmonics emerging in many directions. In contrast, if you could do this with circular polarization, then this could be achieved with only two output beams, making the high harmonics more useful.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49</a:t>
            </a:fld>
            <a:endParaRPr lang="en-US"/>
          </a:p>
        </p:txBody>
      </p:sp>
    </p:spTree>
    <p:extLst>
      <p:ext uri="{BB962C8B-B14F-4D97-AF65-F5344CB8AC3E}">
        <p14:creationId xmlns:p14="http://schemas.microsoft.com/office/powerpoint/2010/main" val="1189824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I’m showing here, we have some freedom to chose the energy range of the HHG process by changing the noble gas medium used for the HHG process  or by changing the wavelength of the driving laser, with longer driving laser wavelengths </a:t>
            </a:r>
            <a:r>
              <a:rPr lang="en-US" baseline="0" dirty="0" err="1" smtClean="0"/>
              <a:t>cunterintuitively</a:t>
            </a:r>
            <a:r>
              <a:rPr lang="en-US" baseline="0" dirty="0" smtClean="0"/>
              <a:t> producing higher energy harmonics, but also with less conversion efficiency.</a:t>
            </a:r>
          </a:p>
          <a:p>
            <a:endParaRPr lang="en-US" baseline="0" dirty="0" smtClean="0"/>
          </a:p>
          <a:p>
            <a:r>
              <a:rPr lang="en-US" baseline="0" dirty="0" smtClean="0"/>
              <a:t>Recently, by using a 3.9 micron mid-infrared laser, our group was able to demonstrate high harmonic emission at photon energies higher than 1 </a:t>
            </a:r>
            <a:r>
              <a:rPr lang="en-US" baseline="0" dirty="0" err="1" smtClean="0"/>
              <a:t>keV</a:t>
            </a:r>
            <a:r>
              <a:rPr lang="en-US" baseline="0" dirty="0" smtClean="0"/>
              <a:t>. This corresponds to the absorption of over 4000 photons. The long term goal is to push this technique into the hard X-ray regime in order to have tabletop X-ray lasers. </a:t>
            </a:r>
          </a:p>
        </p:txBody>
      </p:sp>
      <p:sp>
        <p:nvSpPr>
          <p:cNvPr id="4" name="Slide Number Placeholder 3"/>
          <p:cNvSpPr>
            <a:spLocks noGrp="1"/>
          </p:cNvSpPr>
          <p:nvPr>
            <p:ph type="sldNum" sz="quarter" idx="10"/>
          </p:nvPr>
        </p:nvSpPr>
        <p:spPr/>
        <p:txBody>
          <a:bodyPr/>
          <a:lstStyle/>
          <a:p>
            <a:fld id="{8F350290-2CE2-104A-B374-44C2B910C977}" type="slidenum">
              <a:rPr lang="en-US" smtClean="0"/>
              <a:t>5</a:t>
            </a:fld>
            <a:endParaRPr lang="en-US"/>
          </a:p>
        </p:txBody>
      </p:sp>
    </p:spTree>
    <p:extLst>
      <p:ext uri="{BB962C8B-B14F-4D97-AF65-F5344CB8AC3E}">
        <p14:creationId xmlns:p14="http://schemas.microsoft.com/office/powerpoint/2010/main" val="1982337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50</a:t>
            </a:fld>
            <a:endParaRPr lang="en-US"/>
          </a:p>
        </p:txBody>
      </p:sp>
    </p:spTree>
    <p:extLst>
      <p:ext uri="{BB962C8B-B14F-4D97-AF65-F5344CB8AC3E}">
        <p14:creationId xmlns:p14="http://schemas.microsoft.com/office/powerpoint/2010/main" val="4060842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complete</a:t>
            </a:r>
            <a:r>
              <a:rPr lang="en-US" baseline="0" dirty="0" smtClean="0"/>
              <a:t> these experiments, we needed help from a lot of different, and here is just a partial list of people that I need to thank. Thanks to the team at JILA, especially Jennifer Ellis and Wei </a:t>
            </a:r>
            <a:r>
              <a:rPr lang="en-US" baseline="0" dirty="0" err="1" smtClean="0"/>
              <a:t>Xiong</a:t>
            </a:r>
            <a:r>
              <a:rPr lang="en-US" baseline="0" dirty="0" smtClean="0"/>
              <a:t> and MARGARET and HENRY. Also thanks to Jose Jimenez and his graduate student Brett Palm. And big thanks to our theory collaborators at Livermore National Lab and Naval Research Lab.</a:t>
            </a:r>
          </a:p>
          <a:p>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51</a:t>
            </a:fld>
            <a:endParaRPr lang="en-US"/>
          </a:p>
        </p:txBody>
      </p:sp>
    </p:spTree>
    <p:extLst>
      <p:ext uri="{BB962C8B-B14F-4D97-AF65-F5344CB8AC3E}">
        <p14:creationId xmlns:p14="http://schemas.microsoft.com/office/powerpoint/2010/main" val="19069422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thank you for your attention, and I would be glad to take any questions or comments.</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52</a:t>
            </a:fld>
            <a:endParaRPr lang="en-US"/>
          </a:p>
        </p:txBody>
      </p:sp>
    </p:spTree>
    <p:extLst>
      <p:ext uri="{BB962C8B-B14F-4D97-AF65-F5344CB8AC3E}">
        <p14:creationId xmlns:p14="http://schemas.microsoft.com/office/powerpoint/2010/main" val="574850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thank you for your attention, and I would be glad to take any questions or comments.</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53</a:t>
            </a:fld>
            <a:endParaRPr lang="en-US"/>
          </a:p>
        </p:txBody>
      </p:sp>
    </p:spTree>
    <p:extLst>
      <p:ext uri="{BB962C8B-B14F-4D97-AF65-F5344CB8AC3E}">
        <p14:creationId xmlns:p14="http://schemas.microsoft.com/office/powerpoint/2010/main" val="574850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thank you for your attention, and I would be glad to take any questions or comments.</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54</a:t>
            </a:fld>
            <a:endParaRPr lang="en-US"/>
          </a:p>
        </p:txBody>
      </p:sp>
    </p:spTree>
    <p:extLst>
      <p:ext uri="{BB962C8B-B14F-4D97-AF65-F5344CB8AC3E}">
        <p14:creationId xmlns:p14="http://schemas.microsoft.com/office/powerpoint/2010/main" val="574850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were actually able to help confirm this explanation by implementing a very simple model that could quantitatively predict the shape of the spider structures from first principles. All we did was to model the ionized electron </a:t>
            </a:r>
            <a:r>
              <a:rPr lang="en-US" baseline="0" dirty="0" err="1" smtClean="0"/>
              <a:t>wavepacket</a:t>
            </a:r>
            <a:r>
              <a:rPr lang="en-US" baseline="0" dirty="0" smtClean="0"/>
              <a:t> just as we could model an ocean wave hitting a rock: as a superposition of the plane wave, which does not scatter from the coulomb potential, and the spherical wave, which is the scattered portion. </a:t>
            </a:r>
          </a:p>
          <a:p>
            <a:endParaRPr lang="en-US" baseline="0" dirty="0" smtClean="0"/>
          </a:p>
          <a:p>
            <a:r>
              <a:rPr lang="en-US" baseline="0" dirty="0" smtClean="0"/>
              <a:t>With </a:t>
            </a:r>
            <a:r>
              <a:rPr lang="en-US" baseline="0" dirty="0" smtClean="0"/>
              <a:t>this model, we can generate interference structures that look very much like the spider structures. Here I have </a:t>
            </a:r>
            <a:r>
              <a:rPr lang="en-US" baseline="0" dirty="0" err="1" smtClean="0"/>
              <a:t>overlayed</a:t>
            </a:r>
            <a:r>
              <a:rPr lang="en-US" baseline="0" dirty="0" smtClean="0"/>
              <a:t> the minima of the spider structure, as predicted by a calculation with the plane-spherical wave model on the actual data, and, as you can see, the shape is a very good fit. </a:t>
            </a:r>
          </a:p>
          <a:p>
            <a:endParaRPr lang="en-US" baseline="0" dirty="0" smtClean="0"/>
          </a:p>
          <a:p>
            <a:r>
              <a:rPr lang="en-US" baseline="0" dirty="0" smtClean="0"/>
              <a:t>The spacing of the spider structure calculated using the plane-spherical wave model depends on the frequency of the plane and spherical waves. And you might think that I just picked this frequency so that I would get a good agreement with the experimental data. But this is not the case! The frequency of the the plane and spherical waves can be calculated from first principles, given the intensity and wavelength of the laser.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55</a:t>
            </a:fld>
            <a:endParaRPr lang="en-US"/>
          </a:p>
        </p:txBody>
      </p:sp>
    </p:spTree>
    <p:extLst>
      <p:ext uri="{BB962C8B-B14F-4D97-AF65-F5344CB8AC3E}">
        <p14:creationId xmlns:p14="http://schemas.microsoft.com/office/powerpoint/2010/main" val="4239585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here, we can use this very simple</a:t>
            </a:r>
            <a:r>
              <a:rPr lang="en-US" baseline="0" dirty="0" smtClean="0"/>
              <a:t> plane-spherical wave model to simulate what the electron distributions should look like at these different wavelengths and intensities. </a:t>
            </a:r>
            <a:r>
              <a:rPr lang="en-US" baseline="0" dirty="0" smtClean="0"/>
              <a:t>The correspondence is not perfect, but I </a:t>
            </a:r>
            <a:r>
              <a:rPr lang="en-US" baseline="0" dirty="0" smtClean="0"/>
              <a:t>have drawn the minima on the lower graph, and you can see that they match up really well with the data with the three longest wavelengths.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56</a:t>
            </a:fld>
            <a:endParaRPr lang="en-US"/>
          </a:p>
        </p:txBody>
      </p:sp>
    </p:spTree>
    <p:extLst>
      <p:ext uri="{BB962C8B-B14F-4D97-AF65-F5344CB8AC3E}">
        <p14:creationId xmlns:p14="http://schemas.microsoft.com/office/powerpoint/2010/main" val="41292848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that</a:t>
            </a:r>
            <a:r>
              <a:rPr lang="en-US" baseline="0" dirty="0" smtClean="0"/>
              <a:t> we are going to take is to switch to generating our nanoparticles through a magnetron sputtering source, which will allow us to generate ultrapure, very small nanoparticles of metal and semi-conductor materials.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58</a:t>
            </a:fld>
            <a:endParaRPr lang="en-US"/>
          </a:p>
        </p:txBody>
      </p:sp>
    </p:spTree>
    <p:extLst>
      <p:ext uri="{BB962C8B-B14F-4D97-AF65-F5344CB8AC3E}">
        <p14:creationId xmlns:p14="http://schemas.microsoft.com/office/powerpoint/2010/main" val="35578360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looked at how the total photoion yield changed</a:t>
            </a:r>
            <a:r>
              <a:rPr lang="en-US" baseline="0" dirty="0" smtClean="0"/>
              <a:t> as a function of the time-delay between a 400 nm and an 800 nm laser pulse. By using an 800 and 400 nm laser pulses, we are able to create a large enhancement in the total photoion yield then the 400 nm pulse precedes the 800 nm pulse by about 2 to 30 femtoseconds. </a:t>
            </a:r>
          </a:p>
          <a:p>
            <a:endParaRPr lang="en-US" baseline="0" dirty="0" smtClean="0"/>
          </a:p>
          <a:p>
            <a:r>
              <a:rPr lang="en-US" baseline="0" dirty="0" smtClean="0"/>
              <a:t>This effect has been seen before in nanoscale silver clusters and it was explained very simply. The first pulse creates a </a:t>
            </a:r>
            <a:r>
              <a:rPr lang="en-US" baseline="0" dirty="0" err="1" smtClean="0"/>
              <a:t>nanoplasma</a:t>
            </a:r>
            <a:r>
              <a:rPr lang="en-US" baseline="0" dirty="0" smtClean="0"/>
              <a:t> which expands. As the </a:t>
            </a:r>
            <a:r>
              <a:rPr lang="en-US" baseline="0" dirty="0" err="1" smtClean="0"/>
              <a:t>nanoplasma</a:t>
            </a:r>
            <a:r>
              <a:rPr lang="en-US" baseline="0" dirty="0" smtClean="0"/>
              <a:t> expands, it becomes more larger therefore more absorbing of the second laser pulse. However, as the </a:t>
            </a:r>
            <a:r>
              <a:rPr lang="en-US" baseline="0" dirty="0" err="1" smtClean="0"/>
              <a:t>nanoplasma</a:t>
            </a:r>
            <a:r>
              <a:rPr lang="en-US" baseline="0" dirty="0" smtClean="0"/>
              <a:t> becomes too large, it’s density drops below the critical density and it can no longer effectively absorb energy from the laser pulse.</a:t>
            </a:r>
          </a:p>
          <a:p>
            <a:r>
              <a:rPr lang="en-US" baseline="0" dirty="0" smtClean="0"/>
              <a:t>So, this is a nice result, but we see something even more interesting if we look at the </a:t>
            </a:r>
            <a:r>
              <a:rPr lang="en-US" baseline="0" dirty="0" err="1" smtClean="0"/>
              <a:t>photoion</a:t>
            </a:r>
            <a:r>
              <a:rPr lang="en-US" baseline="0" dirty="0" smtClean="0"/>
              <a:t> angular distributions that correspond to these red dots.</a:t>
            </a:r>
          </a:p>
        </p:txBody>
      </p:sp>
      <p:sp>
        <p:nvSpPr>
          <p:cNvPr id="4" name="Slide Number Placeholder 3"/>
          <p:cNvSpPr>
            <a:spLocks noGrp="1"/>
          </p:cNvSpPr>
          <p:nvPr>
            <p:ph type="sldNum" sz="quarter" idx="10"/>
          </p:nvPr>
        </p:nvSpPr>
        <p:spPr/>
        <p:txBody>
          <a:bodyPr/>
          <a:lstStyle/>
          <a:p>
            <a:fld id="{D52D39E0-FE12-EB4A-B00A-4161B1FF2AA5}" type="slidenum">
              <a:rPr lang="en-US" smtClean="0"/>
              <a:t>59</a:t>
            </a:fld>
            <a:endParaRPr lang="en-US"/>
          </a:p>
        </p:txBody>
      </p:sp>
    </p:spTree>
    <p:extLst>
      <p:ext uri="{BB962C8B-B14F-4D97-AF65-F5344CB8AC3E}">
        <p14:creationId xmlns:p14="http://schemas.microsoft.com/office/powerpoint/2010/main" val="3180634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looked at how the total photoion yield changed</a:t>
            </a:r>
            <a:r>
              <a:rPr lang="en-US" baseline="0" dirty="0" smtClean="0"/>
              <a:t> as a function of the time-delay between a 400 nm and an 800 nm laser pulse. By using an 800 and 400 nm laser pulses, we are able to create a large enhancement in the total photoion yield then the 400 nm pulse precedes the 800 nm pulse by about 2 to 30 femtoseconds. </a:t>
            </a:r>
          </a:p>
          <a:p>
            <a:endParaRPr lang="en-US" baseline="0" dirty="0" smtClean="0"/>
          </a:p>
          <a:p>
            <a:r>
              <a:rPr lang="en-US" baseline="0" dirty="0" smtClean="0"/>
              <a:t>This effect has been seen before in nanoscale silver clusters and it was explained very simply. The first pulse creates a </a:t>
            </a:r>
            <a:r>
              <a:rPr lang="en-US" baseline="0" dirty="0" err="1" smtClean="0"/>
              <a:t>nanoplasma</a:t>
            </a:r>
            <a:r>
              <a:rPr lang="en-US" baseline="0" dirty="0" smtClean="0"/>
              <a:t> which expands. As the </a:t>
            </a:r>
            <a:r>
              <a:rPr lang="en-US" baseline="0" dirty="0" err="1" smtClean="0"/>
              <a:t>nanoplasma</a:t>
            </a:r>
            <a:r>
              <a:rPr lang="en-US" baseline="0" dirty="0" smtClean="0"/>
              <a:t> expands, it becomes more larger therefore more absorbing of the second laser pulse. However, as the </a:t>
            </a:r>
            <a:r>
              <a:rPr lang="en-US" baseline="0" dirty="0" err="1" smtClean="0"/>
              <a:t>nanoplasma</a:t>
            </a:r>
            <a:r>
              <a:rPr lang="en-US" baseline="0" dirty="0" smtClean="0"/>
              <a:t> becomes too large, it’s density drops below the critical density and it can no longer effectively absorb energy from the laser pulse.</a:t>
            </a:r>
          </a:p>
          <a:p>
            <a:r>
              <a:rPr lang="en-US" baseline="0" dirty="0" smtClean="0"/>
              <a:t>So, this is a nice result, but we see something even more interesting if we look at the photoion angular distributions that correspond to these red dots.</a:t>
            </a:r>
          </a:p>
          <a:p>
            <a:endParaRPr lang="en-US" baseline="0" dirty="0" smtClean="0"/>
          </a:p>
          <a:p>
            <a:r>
              <a:rPr lang="en-US" baseline="0" dirty="0" smtClean="0"/>
              <a:t>The red dots indicate which frames contain these sharp rings. So, we see that the appearance and disappearance of the rings corresponds very closely to the peak in the ion yield. This indicates that the shock waves are also linked to the expansion of the </a:t>
            </a:r>
            <a:r>
              <a:rPr lang="en-US" baseline="0" dirty="0" err="1" smtClean="0"/>
              <a:t>nanoplasma</a:t>
            </a:r>
            <a:r>
              <a:rPr lang="en-US" baseline="0" dirty="0" smtClean="0"/>
              <a:t>. This is exactly the behavior predicted by the theory papers. Several of them explicitly mentioned that using a first laser pulse to pre-expand the plasma and having a second pulse generate the shock wave would be the ideal situation for creating strong shock waves in </a:t>
            </a:r>
            <a:r>
              <a:rPr lang="en-US" baseline="0" dirty="0" err="1" smtClean="0"/>
              <a:t>nanoplasmas</a:t>
            </a:r>
            <a:r>
              <a:rPr lang="en-US" baseline="0" dirty="0" smtClean="0"/>
              <a:t>. </a:t>
            </a:r>
          </a:p>
        </p:txBody>
      </p:sp>
      <p:sp>
        <p:nvSpPr>
          <p:cNvPr id="4" name="Slide Number Placeholder 3"/>
          <p:cNvSpPr>
            <a:spLocks noGrp="1"/>
          </p:cNvSpPr>
          <p:nvPr>
            <p:ph type="sldNum" sz="quarter" idx="10"/>
          </p:nvPr>
        </p:nvSpPr>
        <p:spPr/>
        <p:txBody>
          <a:bodyPr/>
          <a:lstStyle/>
          <a:p>
            <a:fld id="{D52D39E0-FE12-EB4A-B00A-4161B1FF2AA5}" type="slidenum">
              <a:rPr lang="en-US" smtClean="0"/>
              <a:t>60</a:t>
            </a:fld>
            <a:endParaRPr lang="en-US"/>
          </a:p>
        </p:txBody>
      </p:sp>
    </p:spTree>
    <p:extLst>
      <p:ext uri="{BB962C8B-B14F-4D97-AF65-F5344CB8AC3E}">
        <p14:creationId xmlns:p14="http://schemas.microsoft.com/office/powerpoint/2010/main" val="3180634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a:t>
            </a:r>
            <a:r>
              <a:rPr lang="en-US" i="0" baseline="0" dirty="0" smtClean="0"/>
              <a:t> using both femtosecond lasers and the attosecond pulses obtained from HHG, the KM group here at JILA can study a wide assortment of the fastest processes that we can currently study. From studying dynamics at surfaces, to watching chemical reactions unfold, to looking at both heat transport and magnetic dynamics on a nanoscale, topics that have direct applications to constructing the next generations of CPUs and hard drives. </a:t>
            </a:r>
          </a:p>
          <a:p>
            <a:endParaRPr lang="en-US" i="0" baseline="0" dirty="0" smtClean="0"/>
          </a:p>
          <a:p>
            <a:r>
              <a:rPr lang="en-US" i="0" baseline="0" dirty="0" smtClean="0"/>
              <a:t>All of this is supported by our research into new methods of high harmonics generation. Which is in turn supported by Henry and </a:t>
            </a:r>
            <a:r>
              <a:rPr lang="en-US" i="0" baseline="0" dirty="0" err="1" smtClean="0"/>
              <a:t>Maragaret’s</a:t>
            </a:r>
            <a:r>
              <a:rPr lang="en-US" i="0" baseline="0" dirty="0" smtClean="0"/>
              <a:t> other project: a small company located in east boulder that manufactures some of the best Ti:sapphire chirped pulse amplifiers in the world. </a:t>
            </a:r>
            <a:endParaRPr lang="en-US" i="0" baseline="0" dirty="0" smtClean="0"/>
          </a:p>
        </p:txBody>
      </p:sp>
      <p:sp>
        <p:nvSpPr>
          <p:cNvPr id="4" name="Slide Number Placeholder 3"/>
          <p:cNvSpPr>
            <a:spLocks noGrp="1"/>
          </p:cNvSpPr>
          <p:nvPr>
            <p:ph type="sldNum" sz="quarter" idx="10"/>
          </p:nvPr>
        </p:nvSpPr>
        <p:spPr/>
        <p:txBody>
          <a:bodyPr/>
          <a:lstStyle/>
          <a:p>
            <a:fld id="{8F350290-2CE2-104A-B374-44C2B910C977}" type="slidenum">
              <a:rPr lang="en-US" smtClean="0"/>
              <a:t>6</a:t>
            </a:fld>
            <a:endParaRPr lang="en-US"/>
          </a:p>
        </p:txBody>
      </p:sp>
    </p:spTree>
    <p:extLst>
      <p:ext uri="{BB962C8B-B14F-4D97-AF65-F5344CB8AC3E}">
        <p14:creationId xmlns:p14="http://schemas.microsoft.com/office/powerpoint/2010/main" val="756900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explanation is confirmed</a:t>
            </a:r>
            <a:r>
              <a:rPr lang="en-US" baseline="0" dirty="0" smtClean="0"/>
              <a:t> with hydrodynamic simulations completed by our collaborators at Lawrence Livermore National Lab. This plot has some fun colors, but it’s not a cartoon, it’s the actual results from the numerical simulations.</a:t>
            </a:r>
          </a:p>
          <a:p>
            <a:endParaRPr lang="en-US" baseline="0" dirty="0" smtClean="0"/>
          </a:p>
          <a:p>
            <a:r>
              <a:rPr lang="en-US" baseline="0" dirty="0" smtClean="0"/>
              <a:t>The first three frames plot the density of the plasma versus the radial coordinate. Immediately after the first laser pulse, the plasma density is just a step function corresponding to the solid density nanoparticle. After about 20 picoseconds, the plasma has expanded and now assumes this smooth decay into the vacuum. Because of this decaying density profile, when the second laser pulse arrives, it is absorbed in a thin layer near the critical density. This localized absorption creates a pressure wave that propagates inwards. The pressure wave reflects from the center and moves outwards. As the pressure wave moves outwards. It steepens into a shock wave. The shock wave may look pretty puny when plotted in the density distribution, but when we look at the kinetic energy distribution of the ions, which is what we actually see on the detector, then the shock wave manifests as an obvious sharp peak, in good agreement with the experiment. </a:t>
            </a:r>
            <a:endParaRPr lang="en-US" dirty="0"/>
          </a:p>
        </p:txBody>
      </p:sp>
      <p:sp>
        <p:nvSpPr>
          <p:cNvPr id="4" name="Slide Number Placeholder 3"/>
          <p:cNvSpPr>
            <a:spLocks noGrp="1"/>
          </p:cNvSpPr>
          <p:nvPr>
            <p:ph type="sldNum" sz="quarter" idx="10"/>
          </p:nvPr>
        </p:nvSpPr>
        <p:spPr/>
        <p:txBody>
          <a:bodyPr/>
          <a:lstStyle/>
          <a:p>
            <a:fld id="{D52D39E0-FE12-EB4A-B00A-4161B1FF2AA5}" type="slidenum">
              <a:rPr lang="en-US" smtClean="0"/>
              <a:t>61</a:t>
            </a:fld>
            <a:endParaRPr lang="en-US"/>
          </a:p>
        </p:txBody>
      </p:sp>
    </p:spTree>
    <p:extLst>
      <p:ext uri="{BB962C8B-B14F-4D97-AF65-F5344CB8AC3E}">
        <p14:creationId xmlns:p14="http://schemas.microsoft.com/office/powerpoint/2010/main" val="33760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first study is of the strong field ionization of atoms in strong laser fields. It is based on a 2012 article published in Physical Review </a:t>
            </a:r>
            <a:r>
              <a:rPr lang="en-US" baseline="0" dirty="0" smtClean="0"/>
              <a:t>Letters. </a:t>
            </a:r>
            <a:r>
              <a:rPr lang="en-US" baseline="0" dirty="0" smtClean="0"/>
              <a:t>Specifically, we want to look at the dynamics of electrons that are ripped from these atoms by a strong laser field and then propagate in the combined laser field and Coulomb potential of the ion. As you can see from this illustration of the </a:t>
            </a:r>
            <a:r>
              <a:rPr lang="en-US" baseline="0" dirty="0" smtClean="0"/>
              <a:t>simulation </a:t>
            </a:r>
            <a:r>
              <a:rPr lang="en-US" baseline="0" dirty="0" smtClean="0"/>
              <a:t>results, this produces some very complicated and beautiful structures in the photoelectron distributions. </a:t>
            </a:r>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7</a:t>
            </a:fld>
            <a:endParaRPr lang="en-US"/>
          </a:p>
        </p:txBody>
      </p:sp>
    </p:spTree>
    <p:extLst>
      <p:ext uri="{BB962C8B-B14F-4D97-AF65-F5344CB8AC3E}">
        <p14:creationId xmlns:p14="http://schemas.microsoft.com/office/powerpoint/2010/main" val="52275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of our main</a:t>
            </a:r>
            <a:r>
              <a:rPr lang="en-US" baseline="0" dirty="0" smtClean="0"/>
              <a:t> motivations for studying the ionization of atoms, is that the strong field ionization is closely related to the high harmonic generation process. We can understand this if we explain a little more about how high harmonic generation works.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you want to get a complete</a:t>
            </a:r>
            <a:r>
              <a:rPr lang="en-US" baseline="0" dirty="0" smtClean="0"/>
              <a:t> picture of high harmonic generation, then the models can be extremely complicated. </a:t>
            </a:r>
            <a:r>
              <a:rPr lang="en-US" baseline="0" dirty="0" smtClean="0"/>
              <a:t>But, if you don’t mind making approximations, </a:t>
            </a:r>
            <a:r>
              <a:rPr lang="en-US" baseline="0" dirty="0" smtClean="0"/>
              <a:t>then we can model most of the key features of high harmonic generation using the three step model. </a:t>
            </a:r>
            <a:r>
              <a:rPr lang="en-US" baseline="0" dirty="0" smtClean="0"/>
              <a:t>And I think that it’s almost like a fairy tale.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start off with the electron, living happily in the Coulomb potential. Oh no, but what is this, the laser field is so strong that it’s distorting the Coulomb potential, leaving only a thin barrier, though which the electron can tunnel through. So the electron tunnels out and starts rolling down this hill, away from its home.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then there is a predictable twist: the laser field changes direction, and starts the push the electron back towards the Coulomb potential, picking up speed, going faster and faster.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Finally, the electron smashes back into the atom and releases its kinetic energy in the form of a high-energy photon.</a:t>
            </a:r>
          </a:p>
        </p:txBody>
      </p:sp>
      <p:sp>
        <p:nvSpPr>
          <p:cNvPr id="4" name="Slide Number Placeholder 3"/>
          <p:cNvSpPr>
            <a:spLocks noGrp="1"/>
          </p:cNvSpPr>
          <p:nvPr>
            <p:ph type="sldNum" sz="quarter" idx="10"/>
          </p:nvPr>
        </p:nvSpPr>
        <p:spPr/>
        <p:txBody>
          <a:bodyPr/>
          <a:lstStyle/>
          <a:p>
            <a:fld id="{8F350290-2CE2-104A-B374-44C2B910C977}" type="slidenum">
              <a:rPr lang="en-US" smtClean="0"/>
              <a:t>8</a:t>
            </a:fld>
            <a:endParaRPr lang="en-US"/>
          </a:p>
        </p:txBody>
      </p:sp>
    </p:spTree>
    <p:extLst>
      <p:ext uri="{BB962C8B-B14F-4D97-AF65-F5344CB8AC3E}">
        <p14:creationId xmlns:p14="http://schemas.microsoft.com/office/powerpoint/2010/main" val="17859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not all of the electrons that tunnel ionize will end up recombining with the ion. As </a:t>
            </a:r>
            <a:r>
              <a:rPr lang="en-US" baseline="0" dirty="0" smtClean="0"/>
              <a:t>you see here</a:t>
            </a:r>
            <a:r>
              <a:rPr lang="en-US" baseline="0" dirty="0" smtClean="0"/>
              <a:t>, the electrons can tunnel ionize, be accelerated in the laser field, and either completely miss the ion (as shown in orange) or just scatter off the ion without recombining. </a:t>
            </a:r>
          </a:p>
          <a:p>
            <a:endParaRPr lang="en-US" baseline="0" dirty="0" smtClean="0"/>
          </a:p>
          <a:p>
            <a:r>
              <a:rPr lang="en-US" baseline="0" dirty="0" smtClean="0"/>
              <a:t>This often-ignored </a:t>
            </a:r>
            <a:r>
              <a:rPr lang="en-US" baseline="0" dirty="0" smtClean="0"/>
              <a:t>process is called strong field ionization. </a:t>
            </a:r>
            <a:r>
              <a:rPr lang="en-US" baseline="0" dirty="0" smtClean="0"/>
              <a:t>Because it is the complementary process to HHG, we can learn a lot about HHG by studying SFI.</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F350290-2CE2-104A-B374-44C2B910C977}" type="slidenum">
              <a:rPr lang="en-US" smtClean="0"/>
              <a:t>9</a:t>
            </a:fld>
            <a:endParaRPr lang="en-US"/>
          </a:p>
        </p:txBody>
      </p:sp>
    </p:spTree>
    <p:extLst>
      <p:ext uri="{BB962C8B-B14F-4D97-AF65-F5344CB8AC3E}">
        <p14:creationId xmlns:p14="http://schemas.microsoft.com/office/powerpoint/2010/main" val="4152317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193599-6EC0-0E48-8FA2-3C962BCFDA76}" type="datetime1">
              <a:rPr lang="en-US" smtClean="0"/>
              <a:t>15-06-21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4121306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32931-3341-2746-9DBA-494A16CB0BDE}" type="datetime1">
              <a:rPr lang="en-US" smtClean="0"/>
              <a:t>15-06-21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79852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C4A8A1-B056-774C-8E3A-7AA76E5FA8A1}" type="datetime1">
              <a:rPr lang="en-US" smtClean="0"/>
              <a:t>15-06-21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2724537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38FA96-A0D7-B14E-BEB6-3DD9EE76A2FF}" type="datetime1">
              <a:rPr lang="en-US" smtClean="0"/>
              <a:t>15-06-21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357238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B00D09-98B5-3C47-84E3-7346A1E7FA64}" type="datetime1">
              <a:rPr lang="en-US" smtClean="0"/>
              <a:t>15-06-21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16608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A27EF2-3733-2340-806F-1E0A430D60D3}" type="datetime1">
              <a:rPr lang="en-US" smtClean="0"/>
              <a:t>15-06-21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2824705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0CCC8A-1FEA-CD44-9FF9-9968FD8713B2}" type="datetime1">
              <a:rPr lang="en-US" smtClean="0"/>
              <a:t>15-06-21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2861626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2EE691-7EF4-4E41-A5D8-D4AF7F8A2C8E}" type="datetime1">
              <a:rPr lang="en-US" smtClean="0"/>
              <a:t>15-06-21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1754963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2337F-1E3D-9A47-B2AD-F88E8617CD7A}" type="datetime1">
              <a:rPr lang="en-US" smtClean="0"/>
              <a:t>15-06-21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99214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0317CC-B941-424B-B78F-165DCB150355}" type="datetime1">
              <a:rPr lang="en-US" smtClean="0"/>
              <a:t>15-06-21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352925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08CA39-8D31-6540-A6A1-83ED8D23149F}" type="datetime1">
              <a:rPr lang="en-US" smtClean="0"/>
              <a:t>15-06-21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B6639-C074-8B48-BE1A-E225E0D3ED0C}" type="slidenum">
              <a:rPr lang="en-US" smtClean="0"/>
              <a:t>‹#›</a:t>
            </a:fld>
            <a:endParaRPr lang="en-US"/>
          </a:p>
        </p:txBody>
      </p:sp>
    </p:spTree>
    <p:extLst>
      <p:ext uri="{BB962C8B-B14F-4D97-AF65-F5344CB8AC3E}">
        <p14:creationId xmlns:p14="http://schemas.microsoft.com/office/powerpoint/2010/main" val="10566335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CCF49-97E9-6745-8CDB-F29E54532A44}" type="datetime1">
              <a:rPr lang="en-US" smtClean="0"/>
              <a:t>15-06-21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a:t>
            </a:r>
            <a:endParaRPr lang="en-US" dirty="0"/>
          </a:p>
        </p:txBody>
      </p:sp>
      <p:pic>
        <p:nvPicPr>
          <p:cNvPr id="7" name="Picture 6" descr="JILA_logo_sm.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7843520" y="44559"/>
            <a:ext cx="1278198" cy="684443"/>
          </a:xfrm>
          <a:prstGeom prst="rect">
            <a:avLst/>
          </a:prstGeom>
        </p:spPr>
      </p:pic>
    </p:spTree>
    <p:extLst>
      <p:ext uri="{BB962C8B-B14F-4D97-AF65-F5344CB8AC3E}">
        <p14:creationId xmlns:p14="http://schemas.microsoft.com/office/powerpoint/2010/main" val="2635146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b="0" i="0" kern="1200">
          <a:solidFill>
            <a:srgbClr val="0000FF"/>
          </a:solidFill>
          <a:latin typeface="Avenir Book"/>
          <a:ea typeface="+mj-ea"/>
          <a:cs typeface="Avenir Boo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21.png"/><Relationship Id="rId1" Type="http://schemas.microsoft.com/office/2007/relationships/media" Target="../media/media1.avi"/><Relationship Id="rId2" Type="http://schemas.openxmlformats.org/officeDocument/2006/relationships/video" Target="../media/media1.avi"/></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2.gi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7.png"/></Relationships>
</file>

<file path=ppt/slides/_rels/slide51.xml.rels><?xml version="1.0" encoding="UTF-8" standalone="yes"?>
<Relationships xmlns="http://schemas.openxmlformats.org/package/2006/relationships"><Relationship Id="rId11" Type="http://schemas.openxmlformats.org/officeDocument/2006/relationships/image" Target="../media/image86.jpeg"/><Relationship Id="rId12" Type="http://schemas.openxmlformats.org/officeDocument/2006/relationships/image" Target="../media/image87.jpeg"/><Relationship Id="rId13" Type="http://schemas.openxmlformats.org/officeDocument/2006/relationships/image" Target="../media/image88.png"/><Relationship Id="rId14" Type="http://schemas.openxmlformats.org/officeDocument/2006/relationships/image" Target="../media/image89.png"/><Relationship Id="rId15" Type="http://schemas.openxmlformats.org/officeDocument/2006/relationships/image" Target="../media/image90.png"/><Relationship Id="rId1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8.jpe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emf"/></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jpe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0"/>
            <a:ext cx="9155759" cy="6858000"/>
          </a:xfrm>
          <a:prstGeom prst="rect">
            <a:avLst/>
          </a:prstGeom>
        </p:spPr>
      </p:pic>
      <p:sp>
        <p:nvSpPr>
          <p:cNvPr id="2" name="Title 1"/>
          <p:cNvSpPr>
            <a:spLocks noGrp="1"/>
          </p:cNvSpPr>
          <p:nvPr>
            <p:ph type="ctrTitle"/>
          </p:nvPr>
        </p:nvSpPr>
        <p:spPr>
          <a:xfrm>
            <a:off x="13510" y="-97390"/>
            <a:ext cx="7726805" cy="1652783"/>
          </a:xfrm>
        </p:spPr>
        <p:txBody>
          <a:bodyPr>
            <a:noAutofit/>
          </a:bodyPr>
          <a:lstStyle/>
          <a:p>
            <a:pPr algn="l"/>
            <a:r>
              <a:rPr lang="en-US" sz="3200" dirty="0" smtClean="0">
                <a:solidFill>
                  <a:schemeClr val="bg1"/>
                </a:solidFill>
              </a:rPr>
              <a:t>Matter in strong femtosecond laser fields:</a:t>
            </a:r>
            <a:br>
              <a:rPr lang="en-US" sz="3200" dirty="0" smtClean="0">
                <a:solidFill>
                  <a:schemeClr val="bg1"/>
                </a:solidFill>
              </a:rPr>
            </a:br>
            <a:r>
              <a:rPr lang="en-US" sz="2400" dirty="0" smtClean="0">
                <a:solidFill>
                  <a:schemeClr val="bg1"/>
                </a:solidFill>
              </a:rPr>
              <a:t>Strong field ionization, </a:t>
            </a:r>
            <a:r>
              <a:rPr lang="en-US" sz="2400" dirty="0" err="1" smtClean="0">
                <a:solidFill>
                  <a:schemeClr val="bg1"/>
                </a:solidFill>
              </a:rPr>
              <a:t>nanoplasmas</a:t>
            </a:r>
            <a:r>
              <a:rPr lang="en-US" sz="2400" dirty="0" smtClean="0">
                <a:solidFill>
                  <a:schemeClr val="bg1"/>
                </a:solidFill>
              </a:rPr>
              <a:t>, and</a:t>
            </a:r>
            <a:br>
              <a:rPr lang="en-US" sz="2400" dirty="0" smtClean="0">
                <a:solidFill>
                  <a:schemeClr val="bg1"/>
                </a:solidFill>
              </a:rPr>
            </a:br>
            <a:r>
              <a:rPr lang="en-US" sz="2400" dirty="0" smtClean="0">
                <a:solidFill>
                  <a:schemeClr val="bg1"/>
                </a:solidFill>
              </a:rPr>
              <a:t>high harmonic generation</a:t>
            </a:r>
            <a:endParaRPr lang="en-US" sz="2800" dirty="0">
              <a:solidFill>
                <a:schemeClr val="bg1"/>
              </a:solidFill>
            </a:endParaRPr>
          </a:p>
        </p:txBody>
      </p:sp>
      <p:sp>
        <p:nvSpPr>
          <p:cNvPr id="3" name="Subtitle 2"/>
          <p:cNvSpPr>
            <a:spLocks noGrp="1"/>
          </p:cNvSpPr>
          <p:nvPr>
            <p:ph type="subTitle" idx="1"/>
          </p:nvPr>
        </p:nvSpPr>
        <p:spPr>
          <a:xfrm>
            <a:off x="13511" y="1514863"/>
            <a:ext cx="4291992" cy="1132332"/>
          </a:xfrm>
        </p:spPr>
        <p:txBody>
          <a:bodyPr>
            <a:normAutofit/>
          </a:bodyPr>
          <a:lstStyle/>
          <a:p>
            <a:pPr algn="l"/>
            <a:r>
              <a:rPr lang="en-US" sz="1800" dirty="0" smtClean="0">
                <a:solidFill>
                  <a:srgbClr val="44FEFF"/>
                </a:solidFill>
                <a:latin typeface="Avenir Book"/>
                <a:cs typeface="Avenir Book"/>
              </a:rPr>
              <a:t>Daniel D. Hickstein</a:t>
            </a:r>
          </a:p>
          <a:p>
            <a:pPr algn="l"/>
            <a:r>
              <a:rPr lang="en-US" sz="1800" dirty="0" smtClean="0">
                <a:solidFill>
                  <a:srgbClr val="44FEFF"/>
                </a:solidFill>
                <a:latin typeface="Avenir Book"/>
                <a:cs typeface="Avenir Book"/>
              </a:rPr>
              <a:t>Kapteyn–Murnane Group</a:t>
            </a:r>
          </a:p>
          <a:p>
            <a:pPr algn="l"/>
            <a:r>
              <a:rPr lang="en-US" sz="1800" dirty="0" smtClean="0">
                <a:solidFill>
                  <a:srgbClr val="44FEFF"/>
                </a:solidFill>
                <a:latin typeface="Avenir Book"/>
                <a:cs typeface="Avenir Book"/>
              </a:rPr>
              <a:t>JILA – University of Colorado</a:t>
            </a:r>
          </a:p>
        </p:txBody>
      </p:sp>
      <p:pic>
        <p:nvPicPr>
          <p:cNvPr id="5" name="Picture 4" descr="JILA_logo_s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43520" y="44559"/>
            <a:ext cx="1278198" cy="684443"/>
          </a:xfrm>
          <a:prstGeom prst="rect">
            <a:avLst/>
          </a:prstGeom>
        </p:spPr>
      </p:pic>
      <p:sp>
        <p:nvSpPr>
          <p:cNvPr id="7" name="Slide Number Placeholder 6"/>
          <p:cNvSpPr>
            <a:spLocks noGrp="1"/>
          </p:cNvSpPr>
          <p:nvPr>
            <p:ph type="sldNum" sz="quarter" idx="12"/>
          </p:nvPr>
        </p:nvSpPr>
        <p:spPr/>
        <p:txBody>
          <a:bodyPr/>
          <a:lstStyle/>
          <a:p>
            <a:fld id="{218B6639-C074-8B48-BE1A-E225E0D3ED0C}" type="slidenum">
              <a:rPr lang="en-US" smtClean="0"/>
              <a:t>1</a:t>
            </a:fld>
            <a:endParaRPr lang="en-US"/>
          </a:p>
        </p:txBody>
      </p:sp>
    </p:spTree>
    <p:extLst>
      <p:ext uri="{BB962C8B-B14F-4D97-AF65-F5344CB8AC3E}">
        <p14:creationId xmlns:p14="http://schemas.microsoft.com/office/powerpoint/2010/main" val="33926375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3501297" y="2776064"/>
            <a:ext cx="1741295" cy="1837889"/>
            <a:chOff x="3441256" y="2776064"/>
            <a:chExt cx="1915425" cy="1837889"/>
          </a:xfrm>
        </p:grpSpPr>
        <p:sp>
          <p:nvSpPr>
            <p:cNvPr id="9" name="Right Arrow 8"/>
            <p:cNvSpPr/>
            <p:nvPr/>
          </p:nvSpPr>
          <p:spPr>
            <a:xfrm rot="16200000">
              <a:off x="4130676" y="2852264"/>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 name="Right Arrow 7"/>
            <p:cNvSpPr/>
            <p:nvPr/>
          </p:nvSpPr>
          <p:spPr>
            <a:xfrm rot="13491336">
              <a:off x="3600876" y="3023019"/>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Right Arrow 9"/>
            <p:cNvSpPr/>
            <p:nvPr/>
          </p:nvSpPr>
          <p:spPr>
            <a:xfrm rot="19267719">
              <a:off x="4633068" y="3093014"/>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1" name="Right Arrow 10"/>
            <p:cNvSpPr/>
            <p:nvPr/>
          </p:nvSpPr>
          <p:spPr>
            <a:xfrm>
              <a:off x="4823281" y="3543760"/>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2" name="Right Arrow 11"/>
            <p:cNvSpPr/>
            <p:nvPr/>
          </p:nvSpPr>
          <p:spPr>
            <a:xfrm rot="10800000">
              <a:off x="3441256" y="3536672"/>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3" name="Right Arrow 12"/>
            <p:cNvSpPr/>
            <p:nvPr/>
          </p:nvSpPr>
          <p:spPr>
            <a:xfrm rot="5400000">
              <a:off x="4130676" y="4156753"/>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4" name="Right Arrow 13"/>
            <p:cNvSpPr/>
            <p:nvPr/>
          </p:nvSpPr>
          <p:spPr>
            <a:xfrm rot="2630479">
              <a:off x="4640245" y="4016520"/>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5" name="Right Arrow 14"/>
            <p:cNvSpPr/>
            <p:nvPr/>
          </p:nvSpPr>
          <p:spPr>
            <a:xfrm rot="8228586">
              <a:off x="3558345" y="4059590"/>
              <a:ext cx="533400" cy="3810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sp>
        <p:nvSpPr>
          <p:cNvPr id="4" name="Rectangle 3"/>
          <p:cNvSpPr/>
          <p:nvPr/>
        </p:nvSpPr>
        <p:spPr>
          <a:xfrm>
            <a:off x="5999167" y="1722391"/>
            <a:ext cx="3144833" cy="38167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01658"/>
            <a:ext cx="8229600" cy="1143000"/>
          </a:xfrm>
        </p:spPr>
        <p:txBody>
          <a:bodyPr>
            <a:normAutofit fontScale="90000"/>
          </a:bodyPr>
          <a:lstStyle/>
          <a:p>
            <a:r>
              <a:rPr lang="en-US" dirty="0" smtClean="0"/>
              <a:t>Velocity map imaging </a:t>
            </a:r>
            <a:br>
              <a:rPr lang="en-US" dirty="0" smtClean="0"/>
            </a:br>
            <a:r>
              <a:rPr lang="en-US" dirty="0" smtClean="0"/>
              <a:t>(VMI) spectroscopy</a:t>
            </a:r>
            <a:endParaRPr lang="en-US" dirty="0"/>
          </a:p>
        </p:txBody>
      </p:sp>
      <p:sp>
        <p:nvSpPr>
          <p:cNvPr id="5" name="Oval 4"/>
          <p:cNvSpPr/>
          <p:nvPr/>
        </p:nvSpPr>
        <p:spPr>
          <a:xfrm>
            <a:off x="4325879" y="3570546"/>
            <a:ext cx="133539" cy="13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762000" y="3354175"/>
            <a:ext cx="2438400" cy="538308"/>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venir Book"/>
                <a:cs typeface="Avenir Book"/>
              </a:rPr>
              <a:t>Laser</a:t>
            </a:r>
            <a:endParaRPr lang="en-US" dirty="0">
              <a:solidFill>
                <a:schemeClr val="bg1"/>
              </a:solidFill>
              <a:latin typeface="Avenir Book"/>
              <a:cs typeface="Avenir Book"/>
            </a:endParaRPr>
          </a:p>
        </p:txBody>
      </p:sp>
      <p:sp>
        <p:nvSpPr>
          <p:cNvPr id="7" name="TextBox 6"/>
          <p:cNvSpPr txBox="1"/>
          <p:nvPr/>
        </p:nvSpPr>
        <p:spPr>
          <a:xfrm>
            <a:off x="3051161" y="4800469"/>
            <a:ext cx="2652612" cy="646331"/>
          </a:xfrm>
          <a:prstGeom prst="rect">
            <a:avLst/>
          </a:prstGeom>
          <a:noFill/>
        </p:spPr>
        <p:txBody>
          <a:bodyPr wrap="square" rtlCol="0">
            <a:spAutoFit/>
          </a:bodyPr>
          <a:lstStyle/>
          <a:p>
            <a:pPr algn="ctr"/>
            <a:r>
              <a:rPr lang="en-US" dirty="0" smtClean="0">
                <a:solidFill>
                  <a:schemeClr val="accent1">
                    <a:lumMod val="75000"/>
                  </a:schemeClr>
                </a:solidFill>
                <a:latin typeface="Avenir Book"/>
                <a:cs typeface="Avenir Book"/>
              </a:rPr>
              <a:t>atoms</a:t>
            </a:r>
          </a:p>
          <a:p>
            <a:pPr algn="ctr"/>
            <a:r>
              <a:rPr lang="en-US" dirty="0" smtClean="0">
                <a:solidFill>
                  <a:schemeClr val="accent1">
                    <a:lumMod val="75000"/>
                  </a:schemeClr>
                </a:solidFill>
                <a:latin typeface="Avenir Book"/>
                <a:cs typeface="Avenir Book"/>
              </a:rPr>
              <a:t>(or nanoparticle)</a:t>
            </a:r>
          </a:p>
        </p:txBody>
      </p:sp>
      <p:sp>
        <p:nvSpPr>
          <p:cNvPr id="16" name="TextBox 15"/>
          <p:cNvSpPr txBox="1"/>
          <p:nvPr/>
        </p:nvSpPr>
        <p:spPr>
          <a:xfrm>
            <a:off x="3558041" y="2301521"/>
            <a:ext cx="1625037" cy="369332"/>
          </a:xfrm>
          <a:prstGeom prst="rect">
            <a:avLst/>
          </a:prstGeom>
          <a:noFill/>
        </p:spPr>
        <p:txBody>
          <a:bodyPr wrap="none" rtlCol="0">
            <a:spAutoFit/>
          </a:bodyPr>
          <a:lstStyle/>
          <a:p>
            <a:r>
              <a:rPr lang="en-US" dirty="0" smtClean="0">
                <a:solidFill>
                  <a:srgbClr val="FFC000"/>
                </a:solidFill>
                <a:latin typeface="Avenir Book"/>
                <a:cs typeface="Avenir Book"/>
              </a:rPr>
              <a:t>electrons/ions</a:t>
            </a:r>
            <a:endParaRPr lang="en-US" dirty="0">
              <a:solidFill>
                <a:srgbClr val="FFC000"/>
              </a:solidFill>
              <a:latin typeface="Avenir Book"/>
              <a:cs typeface="Avenir Book"/>
            </a:endParaRPr>
          </a:p>
        </p:txBody>
      </p:sp>
      <p:sp>
        <p:nvSpPr>
          <p:cNvPr id="18" name="TextBox 17"/>
          <p:cNvSpPr txBox="1"/>
          <p:nvPr/>
        </p:nvSpPr>
        <p:spPr>
          <a:xfrm>
            <a:off x="6825128" y="5539133"/>
            <a:ext cx="1735637" cy="923330"/>
          </a:xfrm>
          <a:prstGeom prst="rect">
            <a:avLst/>
          </a:prstGeom>
          <a:noFill/>
        </p:spPr>
        <p:txBody>
          <a:bodyPr wrap="square" rtlCol="0">
            <a:spAutoFit/>
          </a:bodyPr>
          <a:lstStyle/>
          <a:p>
            <a:pPr algn="ctr"/>
            <a:r>
              <a:rPr lang="en-US" dirty="0" smtClean="0">
                <a:solidFill>
                  <a:srgbClr val="2CF800"/>
                </a:solidFill>
                <a:latin typeface="Avenir Book"/>
                <a:cs typeface="Avenir Book"/>
              </a:rPr>
              <a:t>Photoelectron momentum distribution</a:t>
            </a:r>
            <a:endParaRPr lang="en-US" dirty="0">
              <a:solidFill>
                <a:srgbClr val="2CF800"/>
              </a:solidFill>
              <a:latin typeface="Avenir Book"/>
              <a:cs typeface="Avenir Book"/>
            </a:endParaRPr>
          </a:p>
        </p:txBody>
      </p:sp>
      <p:sp>
        <p:nvSpPr>
          <p:cNvPr id="19" name="Slide Number Placeholder 18"/>
          <p:cNvSpPr>
            <a:spLocks noGrp="1"/>
          </p:cNvSpPr>
          <p:nvPr>
            <p:ph type="sldNum" sz="quarter" idx="12"/>
          </p:nvPr>
        </p:nvSpPr>
        <p:spPr/>
        <p:txBody>
          <a:bodyPr/>
          <a:lstStyle/>
          <a:p>
            <a:fld id="{218B6639-C074-8B48-BE1A-E225E0D3ED0C}" type="slidenum">
              <a:rPr lang="en-US" smtClean="0"/>
              <a:t>10</a:t>
            </a:fld>
            <a:endParaRPr lang="en-US"/>
          </a:p>
        </p:txBody>
      </p:sp>
      <p:sp>
        <p:nvSpPr>
          <p:cNvPr id="3" name="Rounded Rectangle 2"/>
          <p:cNvSpPr/>
          <p:nvPr/>
        </p:nvSpPr>
        <p:spPr>
          <a:xfrm>
            <a:off x="5825378" y="1722391"/>
            <a:ext cx="173789" cy="38167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nitrogen at 30mW 800 nm repeller 1000 - raw.gif"/>
          <p:cNvPicPr>
            <a:picLocks noChangeAspect="1"/>
          </p:cNvPicPr>
          <p:nvPr/>
        </p:nvPicPr>
        <p:blipFill rotWithShape="1">
          <a:blip r:embed="rId3" cstate="screen">
            <a:extLst>
              <a:ext uri="{28A0092B-C50C-407E-A947-70E740481C1C}">
                <a14:useLocalDpi xmlns:a14="http://schemas.microsoft.com/office/drawing/2010/main"/>
              </a:ext>
            </a:extLst>
          </a:blip>
          <a:srcRect l="23946" t="16445" r="22463" b="11991"/>
          <a:stretch/>
        </p:blipFill>
        <p:spPr>
          <a:xfrm>
            <a:off x="6323502" y="1982726"/>
            <a:ext cx="2590800" cy="3459704"/>
          </a:xfrm>
          <a:prstGeom prst="rect">
            <a:avLst/>
          </a:prstGeom>
        </p:spPr>
      </p:pic>
      <p:sp>
        <p:nvSpPr>
          <p:cNvPr id="24" name="TextBox 23"/>
          <p:cNvSpPr txBox="1"/>
          <p:nvPr/>
        </p:nvSpPr>
        <p:spPr>
          <a:xfrm>
            <a:off x="3501296" y="5867802"/>
            <a:ext cx="1838476" cy="369332"/>
          </a:xfrm>
          <a:prstGeom prst="rect">
            <a:avLst/>
          </a:prstGeom>
          <a:noFill/>
        </p:spPr>
        <p:txBody>
          <a:bodyPr wrap="none" rtlCol="0">
            <a:spAutoFit/>
          </a:bodyPr>
          <a:lstStyle/>
          <a:p>
            <a:r>
              <a:rPr lang="en-US" dirty="0" smtClean="0">
                <a:solidFill>
                  <a:schemeClr val="accent6">
                    <a:lumMod val="75000"/>
                  </a:schemeClr>
                </a:solidFill>
              </a:rPr>
              <a:t>(+/-) Electric Field</a:t>
            </a:r>
            <a:endParaRPr lang="en-US" dirty="0">
              <a:solidFill>
                <a:schemeClr val="accent6">
                  <a:lumMod val="75000"/>
                </a:schemeClr>
              </a:solidFill>
            </a:endParaRPr>
          </a:p>
        </p:txBody>
      </p:sp>
      <p:sp>
        <p:nvSpPr>
          <p:cNvPr id="27" name="Right Arrow 26"/>
          <p:cNvSpPr/>
          <p:nvPr/>
        </p:nvSpPr>
        <p:spPr>
          <a:xfrm>
            <a:off x="3542891" y="5550410"/>
            <a:ext cx="1791699" cy="317392"/>
          </a:xfrm>
          <a:prstGeom prst="rightArrow">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428959" y="3772262"/>
            <a:ext cx="133539" cy="13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236119" y="3789043"/>
            <a:ext cx="133539" cy="13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41919" y="3583902"/>
            <a:ext cx="133539" cy="13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031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500" fill="hold"/>
                                        <p:tgtEl>
                                          <p:spTgt spid="23"/>
                                        </p:tgtEl>
                                        <p:attrNameLst>
                                          <p:attrName>ppt_w</p:attrName>
                                        </p:attrNameLst>
                                      </p:cBhvr>
                                      <p:tavLst>
                                        <p:tav tm="0">
                                          <p:val>
                                            <p:fltVal val="0"/>
                                          </p:val>
                                        </p:tav>
                                        <p:tav tm="100000">
                                          <p:val>
                                            <p:strVal val="#ppt_w"/>
                                          </p:val>
                                        </p:tav>
                                      </p:tavLst>
                                    </p:anim>
                                    <p:anim calcmode="lin" valueType="num">
                                      <p:cBhvr>
                                        <p:cTn id="14" dur="1500" fill="hold"/>
                                        <p:tgtEl>
                                          <p:spTgt spid="23"/>
                                        </p:tgtEl>
                                        <p:attrNameLst>
                                          <p:attrName>ppt_h</p:attrName>
                                        </p:attrNameLst>
                                      </p:cBhvr>
                                      <p:tavLst>
                                        <p:tav tm="0">
                                          <p:val>
                                            <p:fltVal val="0"/>
                                          </p:val>
                                        </p:tav>
                                        <p:tav tm="100000">
                                          <p:val>
                                            <p:strVal val="#ppt_h"/>
                                          </p:val>
                                        </p:tav>
                                      </p:tavLst>
                                    </p:anim>
                                    <p:animEffect transition="in" filter="fade">
                                      <p:cBhvr>
                                        <p:cTn id="15" dur="1500"/>
                                        <p:tgtEl>
                                          <p:spTgt spid="2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500"/>
                                        <p:tgtEl>
                                          <p:spTgt spid="2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1000" fill="hold"/>
                                        <p:tgtEl>
                                          <p:spTgt spid="23"/>
                                        </p:tgtEl>
                                      </p:cBhvr>
                                      <p:by x="150000" y="150000"/>
                                    </p:animScale>
                                  </p:childTnLst>
                                </p:cTn>
                              </p:par>
                              <p:par>
                                <p:cTn id="34" presetID="9" presetClass="exit" presetSubtype="0" fill="hold" grpId="1" nodeType="withEffect">
                                  <p:stCondLst>
                                    <p:cond delay="0"/>
                                  </p:stCondLst>
                                  <p:childTnLst>
                                    <p:animEffect transition="out" filter="dissolv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2" presetClass="exit" presetSubtype="2" accel="50000" fill="hold" nodeType="withEffect">
                                  <p:stCondLst>
                                    <p:cond delay="300"/>
                                  </p:stCondLst>
                                  <p:childTnLst>
                                    <p:anim calcmode="lin" valueType="num">
                                      <p:cBhvr additive="base">
                                        <p:cTn id="38" dur="2000"/>
                                        <p:tgtEl>
                                          <p:spTgt spid="23"/>
                                        </p:tgtEl>
                                        <p:attrNameLst>
                                          <p:attrName>ppt_x</p:attrName>
                                        </p:attrNameLst>
                                      </p:cBhvr>
                                      <p:tavLst>
                                        <p:tav tm="0">
                                          <p:val>
                                            <p:strVal val="ppt_x"/>
                                          </p:val>
                                        </p:tav>
                                        <p:tav tm="100000">
                                          <p:val>
                                            <p:strVal val="1+ppt_w/2"/>
                                          </p:val>
                                        </p:tav>
                                      </p:tavLst>
                                    </p:anim>
                                    <p:anim calcmode="lin" valueType="num">
                                      <p:cBhvr additive="base">
                                        <p:cTn id="39" dur="2000"/>
                                        <p:tgtEl>
                                          <p:spTgt spid="23"/>
                                        </p:tgtEl>
                                        <p:attrNameLst>
                                          <p:attrName>ppt_y</p:attrName>
                                        </p:attrNameLst>
                                      </p:cBhvr>
                                      <p:tavLst>
                                        <p:tav tm="0">
                                          <p:val>
                                            <p:strVal val="ppt_y"/>
                                          </p:val>
                                        </p:tav>
                                        <p:tav tm="100000">
                                          <p:val>
                                            <p:strVal val="ppt_y"/>
                                          </p:val>
                                        </p:tav>
                                      </p:tavLst>
                                    </p:anim>
                                    <p:set>
                                      <p:cBhvr>
                                        <p:cTn id="40" dur="1" fill="hold">
                                          <p:stCondLst>
                                            <p:cond delay="1999"/>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6" grpId="1"/>
      <p:bldP spid="18" grpId="0"/>
      <p:bldP spid="3" grpId="0" animBg="1"/>
      <p:bldP spid="24" grpId="0"/>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t="-155"/>
          <a:stretch/>
        </p:blipFill>
        <p:spPr>
          <a:xfrm>
            <a:off x="2532025" y="1930583"/>
            <a:ext cx="4331887" cy="4496986"/>
          </a:xfrm>
          <a:prstGeom prst="rect">
            <a:avLst/>
          </a:prstGeom>
        </p:spPr>
      </p:pic>
      <p:sp>
        <p:nvSpPr>
          <p:cNvPr id="8" name="Slide Number Placeholder 7"/>
          <p:cNvSpPr>
            <a:spLocks noGrp="1"/>
          </p:cNvSpPr>
          <p:nvPr>
            <p:ph type="sldNum" sz="quarter" idx="12"/>
          </p:nvPr>
        </p:nvSpPr>
        <p:spPr/>
        <p:txBody>
          <a:bodyPr/>
          <a:lstStyle/>
          <a:p>
            <a:fld id="{218B6639-C074-8B48-BE1A-E225E0D3ED0C}" type="slidenum">
              <a:rPr lang="en-US" smtClean="0"/>
              <a:t>11</a:t>
            </a:fld>
            <a:endParaRPr lang="en-US"/>
          </a:p>
        </p:txBody>
      </p:sp>
      <p:sp>
        <p:nvSpPr>
          <p:cNvPr id="10" name="Title 1"/>
          <p:cNvSpPr>
            <a:spLocks noGrp="1"/>
          </p:cNvSpPr>
          <p:nvPr>
            <p:ph type="title"/>
          </p:nvPr>
        </p:nvSpPr>
        <p:spPr>
          <a:xfrm>
            <a:off x="457200" y="301658"/>
            <a:ext cx="8229600" cy="1143000"/>
          </a:xfrm>
        </p:spPr>
        <p:txBody>
          <a:bodyPr>
            <a:normAutofit fontScale="90000"/>
          </a:bodyPr>
          <a:lstStyle/>
          <a:p>
            <a:r>
              <a:rPr lang="en-US" dirty="0" smtClean="0"/>
              <a:t>Velocity map imaging </a:t>
            </a:r>
            <a:br>
              <a:rPr lang="en-US" dirty="0" smtClean="0"/>
            </a:br>
            <a:r>
              <a:rPr lang="en-US" dirty="0" smtClean="0"/>
              <a:t>(VMI) spectroscopy</a:t>
            </a:r>
            <a:endParaRPr lang="en-US" dirty="0"/>
          </a:p>
        </p:txBody>
      </p:sp>
      <p:sp>
        <p:nvSpPr>
          <p:cNvPr id="4" name="TextBox 3"/>
          <p:cNvSpPr txBox="1"/>
          <p:nvPr/>
        </p:nvSpPr>
        <p:spPr>
          <a:xfrm>
            <a:off x="3015935" y="6058237"/>
            <a:ext cx="3039301" cy="369332"/>
          </a:xfrm>
          <a:prstGeom prst="rect">
            <a:avLst/>
          </a:prstGeom>
          <a:noFill/>
        </p:spPr>
        <p:txBody>
          <a:bodyPr wrap="none" rtlCol="0">
            <a:spAutoFit/>
          </a:bodyPr>
          <a:lstStyle/>
          <a:p>
            <a:r>
              <a:rPr lang="en-US" dirty="0" smtClean="0">
                <a:solidFill>
                  <a:schemeClr val="bg1"/>
                </a:solidFill>
              </a:rPr>
              <a:t>“Eppink and Parker” geometry</a:t>
            </a:r>
            <a:endParaRPr lang="en-US" dirty="0">
              <a:solidFill>
                <a:schemeClr val="bg1"/>
              </a:solidFill>
            </a:endParaRPr>
          </a:p>
        </p:txBody>
      </p:sp>
    </p:spTree>
    <p:extLst>
      <p:ext uri="{BB962C8B-B14F-4D97-AF65-F5344CB8AC3E}">
        <p14:creationId xmlns:p14="http://schemas.microsoft.com/office/powerpoint/2010/main" val="32447662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Apparatus</a:t>
            </a:r>
            <a:endParaRPr lang="en-US" dirty="0"/>
          </a:p>
        </p:txBody>
      </p:sp>
      <p:pic>
        <p:nvPicPr>
          <p:cNvPr id="3" name="the good one_9fps.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6" name="Title 1"/>
          <p:cNvSpPr txBox="1">
            <a:spLocks/>
          </p:cNvSpPr>
          <p:nvPr/>
        </p:nvSpPr>
        <p:spPr>
          <a:xfrm>
            <a:off x="2467514" y="1104804"/>
            <a:ext cx="4315327"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VMI Spectrometer</a:t>
            </a:r>
            <a:endParaRPr lang="en-US" sz="2000" dirty="0"/>
          </a:p>
        </p:txBody>
      </p:sp>
      <p:sp>
        <p:nvSpPr>
          <p:cNvPr id="7" name="Slide Number Placeholder 6"/>
          <p:cNvSpPr>
            <a:spLocks noGrp="1"/>
          </p:cNvSpPr>
          <p:nvPr>
            <p:ph type="sldNum" sz="quarter" idx="12"/>
          </p:nvPr>
        </p:nvSpPr>
        <p:spPr/>
        <p:txBody>
          <a:bodyPr/>
          <a:lstStyle/>
          <a:p>
            <a:fld id="{218B6639-C074-8B48-BE1A-E225E0D3ED0C}" type="slidenum">
              <a:rPr lang="en-US" smtClean="0"/>
              <a:t>12</a:t>
            </a:fld>
            <a:endParaRPr lang="en-US"/>
          </a:p>
        </p:txBody>
      </p:sp>
    </p:spTree>
    <p:extLst>
      <p:ext uri="{BB962C8B-B14F-4D97-AF65-F5344CB8AC3E}">
        <p14:creationId xmlns:p14="http://schemas.microsoft.com/office/powerpoint/2010/main" val="35183186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to 3D</a:t>
            </a:r>
            <a:endParaRPr lang="en-US" dirty="0"/>
          </a:p>
        </p:txBody>
      </p:sp>
      <p:pic>
        <p:nvPicPr>
          <p:cNvPr id="7" name="Picture 6" descr="nitrogen at 30mW 800 nm repeller 1000 - raw.gif"/>
          <p:cNvPicPr>
            <a:picLocks noChangeAspect="1"/>
          </p:cNvPicPr>
          <p:nvPr/>
        </p:nvPicPr>
        <p:blipFill rotWithShape="1">
          <a:blip r:embed="rId3" cstate="screen">
            <a:extLst>
              <a:ext uri="{28A0092B-C50C-407E-A947-70E740481C1C}">
                <a14:useLocalDpi xmlns:a14="http://schemas.microsoft.com/office/drawing/2010/main"/>
              </a:ext>
            </a:extLst>
          </a:blip>
          <a:srcRect l="23946" t="16445" r="22463" b="11991"/>
          <a:stretch/>
        </p:blipFill>
        <p:spPr>
          <a:xfrm>
            <a:off x="230820" y="1584214"/>
            <a:ext cx="3310682" cy="4421020"/>
          </a:xfrm>
          <a:prstGeom prst="rect">
            <a:avLst/>
          </a:prstGeom>
        </p:spPr>
      </p:pic>
      <p:pic>
        <p:nvPicPr>
          <p:cNvPr id="8" name="Picture 7" descr="nitrogen at 30mW 800 nm repeller 1000 - basex.gif"/>
          <p:cNvPicPr>
            <a:picLocks noChangeAspect="1"/>
          </p:cNvPicPr>
          <p:nvPr/>
        </p:nvPicPr>
        <p:blipFill rotWithShape="1">
          <a:blip r:embed="rId4" cstate="screen">
            <a:extLst>
              <a:ext uri="{28A0092B-C50C-407E-A947-70E740481C1C}">
                <a14:useLocalDpi xmlns:a14="http://schemas.microsoft.com/office/drawing/2010/main"/>
              </a:ext>
            </a:extLst>
          </a:blip>
          <a:srcRect l="28274" t="13431" r="27217" b="11858"/>
          <a:stretch/>
        </p:blipFill>
        <p:spPr>
          <a:xfrm>
            <a:off x="5500665" y="1584566"/>
            <a:ext cx="3540255" cy="4438293"/>
          </a:xfrm>
          <a:prstGeom prst="rect">
            <a:avLst/>
          </a:prstGeom>
        </p:spPr>
      </p:pic>
      <p:sp>
        <p:nvSpPr>
          <p:cNvPr id="10" name="TextBox 9"/>
          <p:cNvSpPr txBox="1"/>
          <p:nvPr/>
        </p:nvSpPr>
        <p:spPr>
          <a:xfrm>
            <a:off x="1179765" y="5545414"/>
            <a:ext cx="1418978" cy="400110"/>
          </a:xfrm>
          <a:prstGeom prst="rect">
            <a:avLst/>
          </a:prstGeom>
          <a:noFill/>
        </p:spPr>
        <p:txBody>
          <a:bodyPr wrap="none" rtlCol="0">
            <a:spAutoFit/>
          </a:bodyPr>
          <a:lstStyle/>
          <a:p>
            <a:r>
              <a:rPr lang="en-US" sz="2000" dirty="0" smtClean="0">
                <a:solidFill>
                  <a:srgbClr val="FFFF00"/>
                </a:solidFill>
              </a:rPr>
              <a:t>N</a:t>
            </a:r>
            <a:r>
              <a:rPr lang="en-US" sz="2000" baseline="-25000" dirty="0" smtClean="0">
                <a:solidFill>
                  <a:srgbClr val="FFFF00"/>
                </a:solidFill>
              </a:rPr>
              <a:t>2</a:t>
            </a:r>
            <a:r>
              <a:rPr lang="en-US" sz="2000" dirty="0" smtClean="0">
                <a:solidFill>
                  <a:srgbClr val="FFFF00"/>
                </a:solidFill>
              </a:rPr>
              <a:t> - 800 nm</a:t>
            </a:r>
            <a:endParaRPr lang="en-US" sz="2000" dirty="0">
              <a:solidFill>
                <a:srgbClr val="FFFF00"/>
              </a:solidFill>
            </a:endParaRPr>
          </a:p>
        </p:txBody>
      </p:sp>
      <p:sp>
        <p:nvSpPr>
          <p:cNvPr id="11" name="TextBox 10"/>
          <p:cNvSpPr txBox="1"/>
          <p:nvPr/>
        </p:nvSpPr>
        <p:spPr>
          <a:xfrm>
            <a:off x="5715000" y="6096000"/>
            <a:ext cx="3112006" cy="646331"/>
          </a:xfrm>
          <a:prstGeom prst="rect">
            <a:avLst/>
          </a:prstGeom>
          <a:noFill/>
        </p:spPr>
        <p:txBody>
          <a:bodyPr wrap="none" rtlCol="0">
            <a:spAutoFit/>
          </a:bodyPr>
          <a:lstStyle/>
          <a:p>
            <a:pPr algn="ctr"/>
            <a:r>
              <a:rPr lang="en-US" dirty="0" smtClean="0"/>
              <a:t>Abel transform with </a:t>
            </a:r>
            <a:r>
              <a:rPr lang="en-US" dirty="0"/>
              <a:t>BASEX</a:t>
            </a:r>
            <a:br>
              <a:rPr lang="en-US" dirty="0"/>
            </a:br>
            <a:r>
              <a:rPr lang="en-US" dirty="0"/>
              <a:t>(assumes cylindrical symmetry</a:t>
            </a:r>
            <a:r>
              <a:rPr lang="en-US" dirty="0" smtClean="0"/>
              <a:t>)</a:t>
            </a:r>
            <a:endParaRPr lang="en-US" dirty="0"/>
          </a:p>
        </p:txBody>
      </p:sp>
      <p:sp>
        <p:nvSpPr>
          <p:cNvPr id="12" name="Right Arrow 11"/>
          <p:cNvSpPr/>
          <p:nvPr/>
        </p:nvSpPr>
        <p:spPr>
          <a:xfrm>
            <a:off x="3615483" y="3147289"/>
            <a:ext cx="1835862" cy="171294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9" name="TextBox 8"/>
          <p:cNvSpPr txBox="1"/>
          <p:nvPr/>
        </p:nvSpPr>
        <p:spPr>
          <a:xfrm>
            <a:off x="309278" y="6126022"/>
            <a:ext cx="3407867" cy="369332"/>
          </a:xfrm>
          <a:prstGeom prst="rect">
            <a:avLst/>
          </a:prstGeom>
          <a:noFill/>
        </p:spPr>
        <p:txBody>
          <a:bodyPr wrap="none" rtlCol="0">
            <a:spAutoFit/>
          </a:bodyPr>
          <a:lstStyle/>
          <a:p>
            <a:pPr algn="ctr"/>
            <a:r>
              <a:rPr lang="en-US" dirty="0" smtClean="0"/>
              <a:t>2D projection, as recorded on VMI</a:t>
            </a:r>
            <a:endParaRPr lang="en-US" dirty="0"/>
          </a:p>
        </p:txBody>
      </p:sp>
      <p:sp>
        <p:nvSpPr>
          <p:cNvPr id="13" name="TextBox 12"/>
          <p:cNvSpPr txBox="1"/>
          <p:nvPr/>
        </p:nvSpPr>
        <p:spPr>
          <a:xfrm>
            <a:off x="1652220" y="1584566"/>
            <a:ext cx="472455" cy="400110"/>
          </a:xfrm>
          <a:prstGeom prst="rect">
            <a:avLst/>
          </a:prstGeom>
          <a:noFill/>
        </p:spPr>
        <p:txBody>
          <a:bodyPr wrap="none" rtlCol="0">
            <a:spAutoFit/>
          </a:bodyPr>
          <a:lstStyle/>
          <a:p>
            <a:r>
              <a:rPr lang="en-US" sz="2000" dirty="0" smtClean="0">
                <a:solidFill>
                  <a:srgbClr val="FFFF00"/>
                </a:solidFill>
              </a:rPr>
              <a:t>2D</a:t>
            </a:r>
            <a:endParaRPr lang="en-US" sz="2000" dirty="0">
              <a:solidFill>
                <a:srgbClr val="FFFF00"/>
              </a:solidFill>
            </a:endParaRPr>
          </a:p>
        </p:txBody>
      </p:sp>
      <p:sp>
        <p:nvSpPr>
          <p:cNvPr id="14" name="TextBox 13"/>
          <p:cNvSpPr txBox="1"/>
          <p:nvPr/>
        </p:nvSpPr>
        <p:spPr>
          <a:xfrm>
            <a:off x="6547205" y="1584566"/>
            <a:ext cx="1274708" cy="400110"/>
          </a:xfrm>
          <a:prstGeom prst="rect">
            <a:avLst/>
          </a:prstGeom>
          <a:noFill/>
        </p:spPr>
        <p:txBody>
          <a:bodyPr wrap="none" rtlCol="0">
            <a:spAutoFit/>
          </a:bodyPr>
          <a:lstStyle/>
          <a:p>
            <a:r>
              <a:rPr lang="en-US" sz="2000" dirty="0" smtClean="0">
                <a:solidFill>
                  <a:srgbClr val="FFFF00"/>
                </a:solidFill>
              </a:rPr>
              <a:t>Slice of 3D</a:t>
            </a:r>
            <a:endParaRPr lang="en-US" sz="2000" dirty="0">
              <a:solidFill>
                <a:srgbClr val="FFFF00"/>
              </a:solidFill>
            </a:endParaRPr>
          </a:p>
        </p:txBody>
      </p:sp>
      <p:sp>
        <p:nvSpPr>
          <p:cNvPr id="3" name="TextBox 2"/>
          <p:cNvSpPr txBox="1"/>
          <p:nvPr/>
        </p:nvSpPr>
        <p:spPr>
          <a:xfrm>
            <a:off x="3640142" y="3634440"/>
            <a:ext cx="1564050" cy="615553"/>
          </a:xfrm>
          <a:prstGeom prst="rect">
            <a:avLst/>
          </a:prstGeom>
          <a:noFill/>
        </p:spPr>
        <p:txBody>
          <a:bodyPr wrap="none" rtlCol="0">
            <a:spAutoFit/>
          </a:bodyPr>
          <a:lstStyle/>
          <a:p>
            <a:pPr algn="ctr"/>
            <a:r>
              <a:rPr lang="en-US" dirty="0" smtClean="0"/>
              <a:t>Math</a:t>
            </a:r>
          </a:p>
          <a:p>
            <a:pPr algn="ctr"/>
            <a:r>
              <a:rPr lang="en-US" sz="1600" dirty="0" smtClean="0"/>
              <a:t>(Abel transform)</a:t>
            </a:r>
            <a:endParaRPr lang="en-US" sz="1600" dirty="0"/>
          </a:p>
        </p:txBody>
      </p:sp>
      <p:cxnSp>
        <p:nvCxnSpPr>
          <p:cNvPr id="5" name="Straight Arrow Connector 4"/>
          <p:cNvCxnSpPr/>
          <p:nvPr/>
        </p:nvCxnSpPr>
        <p:spPr>
          <a:xfrm flipV="1">
            <a:off x="1847402" y="1984676"/>
            <a:ext cx="0" cy="164976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847402" y="3637114"/>
            <a:ext cx="1169006"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29142" y="1777967"/>
            <a:ext cx="370564" cy="369332"/>
          </a:xfrm>
          <a:prstGeom prst="rect">
            <a:avLst/>
          </a:prstGeom>
          <a:noFill/>
        </p:spPr>
        <p:txBody>
          <a:bodyPr wrap="none" rtlCol="0">
            <a:spAutoFit/>
          </a:bodyPr>
          <a:lstStyle/>
          <a:p>
            <a:r>
              <a:rPr lang="en-US" dirty="0" err="1" smtClean="0">
                <a:solidFill>
                  <a:schemeClr val="bg1"/>
                </a:solidFill>
              </a:rPr>
              <a:t>P</a:t>
            </a:r>
            <a:r>
              <a:rPr lang="en-US" baseline="-25000" dirty="0" err="1">
                <a:solidFill>
                  <a:schemeClr val="bg1"/>
                </a:solidFill>
              </a:rPr>
              <a:t>x</a:t>
            </a:r>
            <a:endParaRPr lang="en-US" baseline="-25000" dirty="0">
              <a:solidFill>
                <a:schemeClr val="bg1"/>
              </a:solidFill>
            </a:endParaRPr>
          </a:p>
        </p:txBody>
      </p:sp>
      <p:sp>
        <p:nvSpPr>
          <p:cNvPr id="19" name="TextBox 18"/>
          <p:cNvSpPr txBox="1"/>
          <p:nvPr/>
        </p:nvSpPr>
        <p:spPr>
          <a:xfrm>
            <a:off x="2827895" y="3653485"/>
            <a:ext cx="364703" cy="369332"/>
          </a:xfrm>
          <a:prstGeom prst="rect">
            <a:avLst/>
          </a:prstGeom>
          <a:noFill/>
        </p:spPr>
        <p:txBody>
          <a:bodyPr wrap="none" rtlCol="0">
            <a:spAutoFit/>
          </a:bodyPr>
          <a:lstStyle/>
          <a:p>
            <a:r>
              <a:rPr lang="en-US" dirty="0" err="1" smtClean="0">
                <a:solidFill>
                  <a:schemeClr val="bg1"/>
                </a:solidFill>
              </a:rPr>
              <a:t>P</a:t>
            </a:r>
            <a:r>
              <a:rPr lang="en-US" baseline="-25000" dirty="0" err="1">
                <a:solidFill>
                  <a:schemeClr val="bg1"/>
                </a:solidFill>
              </a:rPr>
              <a:t>z</a:t>
            </a:r>
            <a:endParaRPr lang="en-US" baseline="-25000" dirty="0">
              <a:solidFill>
                <a:schemeClr val="bg1"/>
              </a:solidFill>
            </a:endParaRPr>
          </a:p>
        </p:txBody>
      </p:sp>
      <p:cxnSp>
        <p:nvCxnSpPr>
          <p:cNvPr id="20" name="Straight Arrow Connector 19"/>
          <p:cNvCxnSpPr/>
          <p:nvPr/>
        </p:nvCxnSpPr>
        <p:spPr>
          <a:xfrm flipV="1">
            <a:off x="7237410" y="2134402"/>
            <a:ext cx="0" cy="164976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7237410" y="3786840"/>
            <a:ext cx="1169006"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819150" y="1927693"/>
            <a:ext cx="370564" cy="369332"/>
          </a:xfrm>
          <a:prstGeom prst="rect">
            <a:avLst/>
          </a:prstGeom>
          <a:noFill/>
        </p:spPr>
        <p:txBody>
          <a:bodyPr wrap="none" rtlCol="0">
            <a:spAutoFit/>
          </a:bodyPr>
          <a:lstStyle/>
          <a:p>
            <a:r>
              <a:rPr lang="en-US" dirty="0" err="1" smtClean="0">
                <a:solidFill>
                  <a:schemeClr val="bg1"/>
                </a:solidFill>
              </a:rPr>
              <a:t>P</a:t>
            </a:r>
            <a:r>
              <a:rPr lang="en-US" baseline="-25000" dirty="0" err="1">
                <a:solidFill>
                  <a:schemeClr val="bg1"/>
                </a:solidFill>
              </a:rPr>
              <a:t>x</a:t>
            </a:r>
            <a:endParaRPr lang="en-US" baseline="-25000" dirty="0">
              <a:solidFill>
                <a:schemeClr val="bg1"/>
              </a:solidFill>
            </a:endParaRPr>
          </a:p>
        </p:txBody>
      </p:sp>
      <p:sp>
        <p:nvSpPr>
          <p:cNvPr id="23" name="TextBox 22"/>
          <p:cNvSpPr txBox="1"/>
          <p:nvPr/>
        </p:nvSpPr>
        <p:spPr>
          <a:xfrm>
            <a:off x="8217903" y="3803211"/>
            <a:ext cx="357565" cy="369332"/>
          </a:xfrm>
          <a:prstGeom prst="rect">
            <a:avLst/>
          </a:prstGeom>
          <a:noFill/>
        </p:spPr>
        <p:txBody>
          <a:bodyPr wrap="none" rtlCol="0">
            <a:spAutoFit/>
          </a:bodyPr>
          <a:lstStyle/>
          <a:p>
            <a:r>
              <a:rPr lang="en-US" dirty="0" err="1" smtClean="0">
                <a:solidFill>
                  <a:schemeClr val="bg1"/>
                </a:solidFill>
              </a:rPr>
              <a:t>P</a:t>
            </a:r>
            <a:r>
              <a:rPr lang="en-US" baseline="-25000" dirty="0" err="1" smtClean="0">
                <a:solidFill>
                  <a:schemeClr val="bg1"/>
                </a:solidFill>
              </a:rPr>
              <a:t>r</a:t>
            </a:r>
            <a:endParaRPr lang="en-US" baseline="-25000" dirty="0">
              <a:solidFill>
                <a:schemeClr val="bg1"/>
              </a:solidFill>
            </a:endParaRPr>
          </a:p>
        </p:txBody>
      </p:sp>
    </p:spTree>
    <p:extLst>
      <p:ext uri="{BB962C8B-B14F-4D97-AF65-F5344CB8AC3E}">
        <p14:creationId xmlns:p14="http://schemas.microsoft.com/office/powerpoint/2010/main" val="3681723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4" grpId="0"/>
      <p:bldP spid="3"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light sources 0.2 - 1500x850 (small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76400"/>
            <a:ext cx="9144000" cy="5181600"/>
          </a:xfrm>
          <a:prstGeom prst="rect">
            <a:avLst/>
          </a:prstGeom>
        </p:spPr>
      </p:pic>
      <p:sp>
        <p:nvSpPr>
          <p:cNvPr id="2" name="Title 1"/>
          <p:cNvSpPr>
            <a:spLocks noGrp="1"/>
          </p:cNvSpPr>
          <p:nvPr>
            <p:ph type="title"/>
          </p:nvPr>
        </p:nvSpPr>
        <p:spPr/>
        <p:txBody>
          <a:bodyPr/>
          <a:lstStyle/>
          <a:p>
            <a:r>
              <a:rPr lang="en-US" dirty="0" smtClean="0"/>
              <a:t>Light sources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14</a:t>
            </a:fld>
            <a:endParaRPr lang="en-US"/>
          </a:p>
        </p:txBody>
      </p:sp>
      <p:sp>
        <p:nvSpPr>
          <p:cNvPr id="15" name="TextBox 14"/>
          <p:cNvSpPr txBox="1"/>
          <p:nvPr/>
        </p:nvSpPr>
        <p:spPr>
          <a:xfrm>
            <a:off x="135116" y="4014619"/>
            <a:ext cx="1571614" cy="830997"/>
          </a:xfrm>
          <a:prstGeom prst="rect">
            <a:avLst/>
          </a:prstGeom>
          <a:noFill/>
        </p:spPr>
        <p:txBody>
          <a:bodyPr wrap="none" rtlCol="0">
            <a:spAutoFit/>
          </a:bodyPr>
          <a:lstStyle/>
          <a:p>
            <a:pPr algn="ctr"/>
            <a:r>
              <a:rPr lang="en-US" sz="2400" dirty="0" smtClean="0">
                <a:solidFill>
                  <a:srgbClr val="FF0000"/>
                </a:solidFill>
              </a:rPr>
              <a:t>Ti:sapphire</a:t>
            </a:r>
          </a:p>
          <a:p>
            <a:pPr algn="ctr"/>
            <a:r>
              <a:rPr lang="en-US" sz="2400" dirty="0" smtClean="0">
                <a:solidFill>
                  <a:srgbClr val="FF0000"/>
                </a:solidFill>
              </a:rPr>
              <a:t>laser</a:t>
            </a:r>
            <a:endParaRPr lang="en-US" sz="2400" dirty="0">
              <a:solidFill>
                <a:srgbClr val="FF0000"/>
              </a:solidFill>
            </a:endParaRPr>
          </a:p>
        </p:txBody>
      </p:sp>
      <p:sp>
        <p:nvSpPr>
          <p:cNvPr id="16" name="TextBox 15"/>
          <p:cNvSpPr txBox="1"/>
          <p:nvPr/>
        </p:nvSpPr>
        <p:spPr>
          <a:xfrm>
            <a:off x="7259521" y="2791318"/>
            <a:ext cx="1129786" cy="461665"/>
          </a:xfrm>
          <a:prstGeom prst="rect">
            <a:avLst/>
          </a:prstGeom>
          <a:solidFill>
            <a:schemeClr val="tx1">
              <a:alpha val="17000"/>
            </a:schemeClr>
          </a:solidFill>
        </p:spPr>
        <p:txBody>
          <a:bodyPr wrap="none" rtlCol="0">
            <a:spAutoFit/>
          </a:bodyPr>
          <a:lstStyle/>
          <a:p>
            <a:r>
              <a:rPr lang="en-US" sz="2400" dirty="0" smtClean="0">
                <a:solidFill>
                  <a:srgbClr val="00F8F8"/>
                </a:solidFill>
              </a:rPr>
              <a:t>267 nm</a:t>
            </a:r>
            <a:endParaRPr lang="en-US" sz="2400" dirty="0">
              <a:solidFill>
                <a:srgbClr val="00F8F8"/>
              </a:solidFill>
            </a:endParaRPr>
          </a:p>
        </p:txBody>
      </p:sp>
      <p:sp>
        <p:nvSpPr>
          <p:cNvPr id="17" name="TextBox 16"/>
          <p:cNvSpPr txBox="1"/>
          <p:nvPr/>
        </p:nvSpPr>
        <p:spPr>
          <a:xfrm>
            <a:off x="7327942" y="3384895"/>
            <a:ext cx="1129786" cy="461665"/>
          </a:xfrm>
          <a:prstGeom prst="rect">
            <a:avLst/>
          </a:prstGeom>
          <a:noFill/>
        </p:spPr>
        <p:txBody>
          <a:bodyPr wrap="none" rtlCol="0">
            <a:spAutoFit/>
          </a:bodyPr>
          <a:lstStyle/>
          <a:p>
            <a:r>
              <a:rPr lang="en-US" sz="2400" dirty="0" smtClean="0">
                <a:solidFill>
                  <a:srgbClr val="3366FF"/>
                </a:solidFill>
              </a:rPr>
              <a:t>400 nm</a:t>
            </a:r>
            <a:endParaRPr lang="en-US" sz="2400" dirty="0">
              <a:solidFill>
                <a:srgbClr val="3366FF"/>
              </a:solidFill>
            </a:endParaRPr>
          </a:p>
        </p:txBody>
      </p:sp>
      <p:sp>
        <p:nvSpPr>
          <p:cNvPr id="18" name="TextBox 17"/>
          <p:cNvSpPr txBox="1"/>
          <p:nvPr/>
        </p:nvSpPr>
        <p:spPr>
          <a:xfrm>
            <a:off x="7503598" y="4927296"/>
            <a:ext cx="1285779" cy="461665"/>
          </a:xfrm>
          <a:prstGeom prst="rect">
            <a:avLst/>
          </a:prstGeom>
          <a:solidFill>
            <a:schemeClr val="tx1">
              <a:alpha val="15000"/>
            </a:schemeClr>
          </a:solidFill>
        </p:spPr>
        <p:txBody>
          <a:bodyPr wrap="none" rtlCol="0">
            <a:spAutoFit/>
          </a:bodyPr>
          <a:lstStyle/>
          <a:p>
            <a:r>
              <a:rPr lang="en-US" sz="2400" dirty="0" smtClean="0">
                <a:solidFill>
                  <a:srgbClr val="FFFF00"/>
                </a:solidFill>
              </a:rPr>
              <a:t>1300 nm</a:t>
            </a:r>
            <a:endParaRPr lang="en-US" sz="2400" dirty="0">
              <a:solidFill>
                <a:srgbClr val="FFFF00"/>
              </a:solidFill>
            </a:endParaRPr>
          </a:p>
        </p:txBody>
      </p:sp>
      <p:sp>
        <p:nvSpPr>
          <p:cNvPr id="19" name="TextBox 18"/>
          <p:cNvSpPr txBox="1"/>
          <p:nvPr/>
        </p:nvSpPr>
        <p:spPr>
          <a:xfrm>
            <a:off x="7520878" y="5770232"/>
            <a:ext cx="1285779" cy="461665"/>
          </a:xfrm>
          <a:prstGeom prst="rect">
            <a:avLst/>
          </a:prstGeom>
          <a:noFill/>
        </p:spPr>
        <p:txBody>
          <a:bodyPr wrap="none" rtlCol="0">
            <a:spAutoFit/>
          </a:bodyPr>
          <a:lstStyle/>
          <a:p>
            <a:r>
              <a:rPr lang="en-US" sz="2400" dirty="0" smtClean="0">
                <a:solidFill>
                  <a:srgbClr val="FA00FF"/>
                </a:solidFill>
              </a:rPr>
              <a:t>2000 nm</a:t>
            </a:r>
            <a:endParaRPr lang="en-US" sz="2400" dirty="0">
              <a:solidFill>
                <a:srgbClr val="FA00FF"/>
              </a:solidFill>
            </a:endParaRPr>
          </a:p>
        </p:txBody>
      </p:sp>
      <p:sp>
        <p:nvSpPr>
          <p:cNvPr id="20" name="TextBox 19"/>
          <p:cNvSpPr txBox="1"/>
          <p:nvPr/>
        </p:nvSpPr>
        <p:spPr>
          <a:xfrm>
            <a:off x="4794531" y="5063239"/>
            <a:ext cx="725529" cy="461665"/>
          </a:xfrm>
          <a:prstGeom prst="rect">
            <a:avLst/>
          </a:prstGeom>
          <a:noFill/>
        </p:spPr>
        <p:txBody>
          <a:bodyPr wrap="none" rtlCol="0">
            <a:spAutoFit/>
          </a:bodyPr>
          <a:lstStyle/>
          <a:p>
            <a:r>
              <a:rPr lang="en-US" sz="2400" dirty="0" smtClean="0">
                <a:solidFill>
                  <a:srgbClr val="CCFFCC"/>
                </a:solidFill>
              </a:rPr>
              <a:t>OPA</a:t>
            </a:r>
            <a:endParaRPr lang="en-US" sz="2400" dirty="0">
              <a:solidFill>
                <a:srgbClr val="CCFFCC"/>
              </a:solidFill>
            </a:endParaRPr>
          </a:p>
        </p:txBody>
      </p:sp>
      <p:sp>
        <p:nvSpPr>
          <p:cNvPr id="21" name="TextBox 20"/>
          <p:cNvSpPr txBox="1"/>
          <p:nvPr/>
        </p:nvSpPr>
        <p:spPr>
          <a:xfrm>
            <a:off x="4592932" y="3446450"/>
            <a:ext cx="633507" cy="400110"/>
          </a:xfrm>
          <a:prstGeom prst="rect">
            <a:avLst/>
          </a:prstGeom>
          <a:noFill/>
        </p:spPr>
        <p:txBody>
          <a:bodyPr wrap="none" rtlCol="0">
            <a:spAutoFit/>
          </a:bodyPr>
          <a:lstStyle/>
          <a:p>
            <a:r>
              <a:rPr lang="en-US" sz="2000" dirty="0" smtClean="0">
                <a:solidFill>
                  <a:srgbClr val="00F8F8"/>
                </a:solidFill>
              </a:rPr>
              <a:t>BBO</a:t>
            </a:r>
            <a:endParaRPr lang="en-US" sz="2400" dirty="0">
              <a:solidFill>
                <a:srgbClr val="00F8F8"/>
              </a:solidFill>
            </a:endParaRPr>
          </a:p>
        </p:txBody>
      </p:sp>
      <p:sp>
        <p:nvSpPr>
          <p:cNvPr id="22" name="TextBox 21"/>
          <p:cNvSpPr txBox="1"/>
          <p:nvPr/>
        </p:nvSpPr>
        <p:spPr>
          <a:xfrm>
            <a:off x="3832646" y="2025634"/>
            <a:ext cx="2275082" cy="400110"/>
          </a:xfrm>
          <a:prstGeom prst="rect">
            <a:avLst/>
          </a:prstGeom>
          <a:noFill/>
        </p:spPr>
        <p:txBody>
          <a:bodyPr wrap="none" rtlCol="0">
            <a:spAutoFit/>
          </a:bodyPr>
          <a:lstStyle/>
          <a:p>
            <a:r>
              <a:rPr lang="en-US" sz="2000" dirty="0" smtClean="0">
                <a:solidFill>
                  <a:srgbClr val="00F8F8"/>
                </a:solidFill>
              </a:rPr>
              <a:t>BBO</a:t>
            </a:r>
            <a:r>
              <a:rPr lang="en-US" sz="2000" dirty="0" smtClean="0"/>
              <a:t> </a:t>
            </a:r>
            <a:r>
              <a:rPr lang="en-US" sz="2000" dirty="0" err="1" smtClean="0">
                <a:solidFill>
                  <a:srgbClr val="2CF800"/>
                </a:solidFill>
              </a:rPr>
              <a:t>λ</a:t>
            </a:r>
            <a:r>
              <a:rPr lang="en-US" sz="2000" dirty="0" smtClean="0">
                <a:solidFill>
                  <a:srgbClr val="2CF800"/>
                </a:solidFill>
              </a:rPr>
              <a:t>/2</a:t>
            </a:r>
            <a:r>
              <a:rPr lang="en-US" sz="2000" dirty="0" smtClean="0"/>
              <a:t> </a:t>
            </a:r>
            <a:r>
              <a:rPr lang="en-US" sz="2000" dirty="0" smtClean="0">
                <a:solidFill>
                  <a:srgbClr val="F88EFF"/>
                </a:solidFill>
              </a:rPr>
              <a:t>calcite</a:t>
            </a:r>
            <a:r>
              <a:rPr lang="en-US" sz="2000" dirty="0" smtClean="0"/>
              <a:t> </a:t>
            </a:r>
            <a:r>
              <a:rPr lang="en-US" sz="2000" dirty="0" smtClean="0">
                <a:solidFill>
                  <a:srgbClr val="00F8F8"/>
                </a:solidFill>
              </a:rPr>
              <a:t>BBO</a:t>
            </a:r>
            <a:endParaRPr lang="en-US" sz="2000" dirty="0">
              <a:solidFill>
                <a:srgbClr val="00F8F8"/>
              </a:solidFill>
            </a:endParaRPr>
          </a:p>
        </p:txBody>
      </p:sp>
      <p:sp>
        <p:nvSpPr>
          <p:cNvPr id="23" name="TextBox 22"/>
          <p:cNvSpPr txBox="1"/>
          <p:nvPr/>
        </p:nvSpPr>
        <p:spPr>
          <a:xfrm>
            <a:off x="7368478" y="4014619"/>
            <a:ext cx="1129786" cy="461665"/>
          </a:xfrm>
          <a:prstGeom prst="rect">
            <a:avLst/>
          </a:prstGeom>
          <a:noFill/>
        </p:spPr>
        <p:txBody>
          <a:bodyPr wrap="none" rtlCol="0">
            <a:spAutoFit/>
          </a:bodyPr>
          <a:lstStyle/>
          <a:p>
            <a:r>
              <a:rPr lang="en-US" sz="2400" dirty="0" smtClean="0">
                <a:solidFill>
                  <a:srgbClr val="FF0000"/>
                </a:solidFill>
              </a:rPr>
              <a:t>800 nm</a:t>
            </a:r>
            <a:endParaRPr lang="en-US" sz="2400" dirty="0">
              <a:solidFill>
                <a:srgbClr val="FF0000"/>
              </a:solidFill>
            </a:endParaRPr>
          </a:p>
        </p:txBody>
      </p:sp>
    </p:spTree>
    <p:extLst>
      <p:ext uri="{BB962C8B-B14F-4D97-AF65-F5344CB8AC3E}">
        <p14:creationId xmlns:p14="http://schemas.microsoft.com/office/powerpoint/2010/main" val="889433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32" y="341279"/>
            <a:ext cx="8229600" cy="1143000"/>
          </a:xfrm>
        </p:spPr>
        <p:txBody>
          <a:bodyPr>
            <a:normAutofit fontScale="90000"/>
          </a:bodyPr>
          <a:lstStyle/>
          <a:p>
            <a:r>
              <a:rPr lang="en-US" dirty="0" smtClean="0"/>
              <a:t>Experimental photoelectron distributions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15</a:t>
            </a:fld>
            <a:endParaRPr lang="en-US"/>
          </a:p>
        </p:txBody>
      </p:sp>
      <p:pic>
        <p:nvPicPr>
          <p:cNvPr id="5" name="Picture 4" descr="wavelengths.pdf"/>
          <p:cNvPicPr>
            <a:picLocks noChangeAspect="1"/>
          </p:cNvPicPr>
          <p:nvPr/>
        </p:nvPicPr>
        <p:blipFill rotWithShape="1">
          <a:blip r:embed="rId3" cstate="screen">
            <a:extLst>
              <a:ext uri="{28A0092B-C50C-407E-A947-70E740481C1C}">
                <a14:useLocalDpi xmlns:a14="http://schemas.microsoft.com/office/drawing/2010/main"/>
              </a:ext>
            </a:extLst>
          </a:blip>
          <a:srcRect b="67406"/>
          <a:stretch/>
        </p:blipFill>
        <p:spPr>
          <a:xfrm>
            <a:off x="457199" y="2242656"/>
            <a:ext cx="8471545" cy="3242393"/>
          </a:xfrm>
          <a:prstGeom prst="rect">
            <a:avLst/>
          </a:prstGeom>
        </p:spPr>
      </p:pic>
      <p:sp>
        <p:nvSpPr>
          <p:cNvPr id="8" name="TextBox 7"/>
          <p:cNvSpPr txBox="1"/>
          <p:nvPr/>
        </p:nvSpPr>
        <p:spPr>
          <a:xfrm>
            <a:off x="1701496" y="5393932"/>
            <a:ext cx="301660" cy="369332"/>
          </a:xfrm>
          <a:prstGeom prst="rect">
            <a:avLst/>
          </a:prstGeom>
          <a:noFill/>
        </p:spPr>
        <p:txBody>
          <a:bodyPr wrap="none" rtlCol="0">
            <a:spAutoFit/>
          </a:bodyPr>
          <a:lstStyle/>
          <a:p>
            <a:r>
              <a:rPr lang="en-US" dirty="0" smtClean="0"/>
              <a:t>3</a:t>
            </a:r>
            <a:endParaRPr lang="en-US" dirty="0"/>
          </a:p>
        </p:txBody>
      </p:sp>
      <p:sp>
        <p:nvSpPr>
          <p:cNvPr id="9" name="TextBox 8"/>
          <p:cNvSpPr txBox="1"/>
          <p:nvPr/>
        </p:nvSpPr>
        <p:spPr>
          <a:xfrm>
            <a:off x="3070091" y="5393932"/>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6082977" y="5393932"/>
            <a:ext cx="476926" cy="369332"/>
          </a:xfrm>
          <a:prstGeom prst="rect">
            <a:avLst/>
          </a:prstGeom>
          <a:noFill/>
        </p:spPr>
        <p:txBody>
          <a:bodyPr wrap="none" rtlCol="0">
            <a:spAutoFit/>
          </a:bodyPr>
          <a:lstStyle/>
          <a:p>
            <a:r>
              <a:rPr lang="en-US" dirty="0" smtClean="0"/>
              <a:t>0.6</a:t>
            </a:r>
            <a:endParaRPr lang="en-US" dirty="0"/>
          </a:p>
        </p:txBody>
      </p:sp>
      <p:sp>
        <p:nvSpPr>
          <p:cNvPr id="11" name="TextBox 10"/>
          <p:cNvSpPr txBox="1"/>
          <p:nvPr/>
        </p:nvSpPr>
        <p:spPr>
          <a:xfrm>
            <a:off x="4607859" y="5393932"/>
            <a:ext cx="301660" cy="369332"/>
          </a:xfrm>
          <a:prstGeom prst="rect">
            <a:avLst/>
          </a:prstGeom>
          <a:noFill/>
        </p:spPr>
        <p:txBody>
          <a:bodyPr wrap="none" rtlCol="0">
            <a:spAutoFit/>
          </a:bodyPr>
          <a:lstStyle/>
          <a:p>
            <a:r>
              <a:rPr lang="en-US" dirty="0" smtClean="0"/>
              <a:t>1</a:t>
            </a:r>
          </a:p>
        </p:txBody>
      </p:sp>
      <p:sp>
        <p:nvSpPr>
          <p:cNvPr id="12" name="TextBox 11"/>
          <p:cNvSpPr txBox="1"/>
          <p:nvPr/>
        </p:nvSpPr>
        <p:spPr>
          <a:xfrm>
            <a:off x="7529993" y="5393932"/>
            <a:ext cx="479618" cy="369332"/>
          </a:xfrm>
          <a:prstGeom prst="rect">
            <a:avLst/>
          </a:prstGeom>
          <a:noFill/>
        </p:spPr>
        <p:txBody>
          <a:bodyPr wrap="none" rtlCol="0">
            <a:spAutoFit/>
          </a:bodyPr>
          <a:lstStyle/>
          <a:p>
            <a:r>
              <a:rPr lang="en-US" dirty="0" smtClean="0"/>
              <a:t>0.4</a:t>
            </a:r>
            <a:endParaRPr lang="en-US" dirty="0"/>
          </a:p>
        </p:txBody>
      </p:sp>
      <p:sp>
        <p:nvSpPr>
          <p:cNvPr id="13" name="TextBox 12"/>
          <p:cNvSpPr txBox="1"/>
          <p:nvPr/>
        </p:nvSpPr>
        <p:spPr>
          <a:xfrm>
            <a:off x="49320" y="5248097"/>
            <a:ext cx="1004852" cy="523220"/>
          </a:xfrm>
          <a:prstGeom prst="rect">
            <a:avLst/>
          </a:prstGeom>
          <a:noFill/>
        </p:spPr>
        <p:txBody>
          <a:bodyPr wrap="none" rtlCol="0">
            <a:spAutoFit/>
          </a:bodyPr>
          <a:lstStyle/>
          <a:p>
            <a:r>
              <a:rPr lang="en-US" sz="1400" dirty="0" err="1" smtClean="0"/>
              <a:t>Keldysh</a:t>
            </a:r>
            <a:endParaRPr lang="en-US" sz="1400" dirty="0"/>
          </a:p>
          <a:p>
            <a:r>
              <a:rPr lang="en-US" sz="1400" dirty="0" smtClean="0"/>
              <a:t>Parameter:</a:t>
            </a:r>
            <a:endParaRPr lang="en-US" sz="1400" dirty="0"/>
          </a:p>
        </p:txBody>
      </p:sp>
    </p:spTree>
    <p:extLst>
      <p:ext uri="{BB962C8B-B14F-4D97-AF65-F5344CB8AC3E}">
        <p14:creationId xmlns:p14="http://schemas.microsoft.com/office/powerpoint/2010/main" val="13406127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8B6639-C074-8B48-BE1A-E225E0D3ED0C}" type="slidenum">
              <a:rPr lang="en-US" smtClean="0"/>
              <a:t>16</a:t>
            </a:fld>
            <a:endParaRPr lang="en-US"/>
          </a:p>
        </p:txBody>
      </p:sp>
      <p:pic>
        <p:nvPicPr>
          <p:cNvPr id="5" name="Picture 4" descr="Summa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03584" y="53904"/>
            <a:ext cx="3511770" cy="6667571"/>
          </a:xfrm>
          <a:prstGeom prst="rect">
            <a:avLst/>
          </a:prstGeom>
        </p:spPr>
      </p:pic>
    </p:spTree>
    <p:extLst>
      <p:ext uri="{BB962C8B-B14F-4D97-AF65-F5344CB8AC3E}">
        <p14:creationId xmlns:p14="http://schemas.microsoft.com/office/powerpoint/2010/main" val="26132103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243" y="274638"/>
            <a:ext cx="8229600" cy="1143000"/>
          </a:xfrm>
        </p:spPr>
        <p:txBody>
          <a:bodyPr/>
          <a:lstStyle/>
          <a:p>
            <a:r>
              <a:rPr lang="en-US" dirty="0" smtClean="0"/>
              <a:t>High-order </a:t>
            </a:r>
            <a:r>
              <a:rPr lang="en-US" dirty="0" err="1" smtClean="0"/>
              <a:t>recattering</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17</a:t>
            </a:fld>
            <a:endParaRPr lang="en-US"/>
          </a:p>
        </p:txBody>
      </p:sp>
      <p:pic>
        <p:nvPicPr>
          <p:cNvPr id="6" name="Picture 5" descr="Rescattering.pdf"/>
          <p:cNvPicPr>
            <a:picLocks noChangeAspect="1"/>
          </p:cNvPicPr>
          <p:nvPr/>
        </p:nvPicPr>
        <p:blipFill rotWithShape="1">
          <a:blip r:embed="rId3" cstate="screen">
            <a:extLst>
              <a:ext uri="{28A0092B-C50C-407E-A947-70E740481C1C}">
                <a14:useLocalDpi xmlns:a14="http://schemas.microsoft.com/office/drawing/2010/main"/>
              </a:ext>
            </a:extLst>
          </a:blip>
          <a:srcRect t="52289" r="47498"/>
          <a:stretch/>
        </p:blipFill>
        <p:spPr>
          <a:xfrm>
            <a:off x="4277441" y="2117544"/>
            <a:ext cx="4551517" cy="3853976"/>
          </a:xfrm>
          <a:prstGeom prst="rect">
            <a:avLst/>
          </a:prstGeom>
        </p:spPr>
      </p:pic>
      <p:pic>
        <p:nvPicPr>
          <p:cNvPr id="5" name="Picture 4" descr="Rescattering.pdf"/>
          <p:cNvPicPr>
            <a:picLocks noChangeAspect="1"/>
          </p:cNvPicPr>
          <p:nvPr/>
        </p:nvPicPr>
        <p:blipFill rotWithShape="1">
          <a:blip r:embed="rId3" cstate="screen">
            <a:extLst>
              <a:ext uri="{28A0092B-C50C-407E-A947-70E740481C1C}">
                <a14:useLocalDpi xmlns:a14="http://schemas.microsoft.com/office/drawing/2010/main"/>
              </a:ext>
            </a:extLst>
          </a:blip>
          <a:srcRect t="4620" r="49115" b="46995"/>
          <a:stretch/>
        </p:blipFill>
        <p:spPr>
          <a:xfrm>
            <a:off x="282502" y="2117544"/>
            <a:ext cx="3994939" cy="3539464"/>
          </a:xfrm>
          <a:prstGeom prst="rect">
            <a:avLst/>
          </a:prstGeom>
        </p:spPr>
      </p:pic>
    </p:spTree>
    <p:extLst>
      <p:ext uri="{BB962C8B-B14F-4D97-AF65-F5344CB8AC3E}">
        <p14:creationId xmlns:p14="http://schemas.microsoft.com/office/powerpoint/2010/main" val="41835193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714"/>
            <a:ext cx="8229600" cy="1143000"/>
          </a:xfrm>
        </p:spPr>
        <p:txBody>
          <a:bodyPr/>
          <a:lstStyle/>
          <a:p>
            <a:r>
              <a:rPr lang="en-US" dirty="0" smtClean="0"/>
              <a:t>Measurement of tunnel distance</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18</a:t>
            </a:fld>
            <a:endParaRPr lang="en-US"/>
          </a:p>
        </p:txBody>
      </p:sp>
      <p:pic>
        <p:nvPicPr>
          <p:cNvPr id="5" name="Picture 4" descr="Tunnel.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29273" y="1876577"/>
            <a:ext cx="3764516" cy="4154580"/>
          </a:xfrm>
          <a:prstGeom prst="rect">
            <a:avLst/>
          </a:prstGeom>
        </p:spPr>
      </p:pic>
      <p:pic>
        <p:nvPicPr>
          <p:cNvPr id="6" name="Picture 5" descr="Tunnel.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1447" y="1876577"/>
            <a:ext cx="3523492" cy="4154580"/>
          </a:xfrm>
          <a:prstGeom prst="rect">
            <a:avLst/>
          </a:prstGeom>
        </p:spPr>
      </p:pic>
    </p:spTree>
    <p:extLst>
      <p:ext uri="{BB962C8B-B14F-4D97-AF65-F5344CB8AC3E}">
        <p14:creationId xmlns:p14="http://schemas.microsoft.com/office/powerpoint/2010/main" val="13680947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Zeptosecond pulses	</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19</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783606"/>
            <a:ext cx="9144000" cy="4074393"/>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779" y="1264968"/>
            <a:ext cx="8425566" cy="1608432"/>
          </a:xfrm>
          <a:prstGeom prst="rect">
            <a:avLst/>
          </a:prstGeom>
        </p:spPr>
      </p:pic>
    </p:spTree>
    <p:extLst>
      <p:ext uri="{BB962C8B-B14F-4D97-AF65-F5344CB8AC3E}">
        <p14:creationId xmlns:p14="http://schemas.microsoft.com/office/powerpoint/2010/main" val="42501596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10000"/>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lnSpcReduction="10000"/>
          </a:bodyPr>
          <a:lstStyle/>
          <a:p>
            <a:r>
              <a:rPr lang="en-US" b="1" dirty="0" smtClean="0">
                <a:latin typeface="Avenir Heavy"/>
                <a:cs typeface="Avenir Heavy"/>
              </a:rPr>
              <a:t>Introduction</a:t>
            </a:r>
            <a:endParaRPr lang="en-US" b="1" dirty="0">
              <a:latin typeface="Avenir Heavy"/>
              <a:cs typeface="Avenir Heavy"/>
            </a:endParaRPr>
          </a:p>
          <a:p>
            <a:pPr lvl="1"/>
            <a:r>
              <a:rPr lang="en-US" sz="2000" b="1" dirty="0" smtClean="0">
                <a:latin typeface="Avenir Heavy"/>
                <a:cs typeface="Avenir Heavy"/>
              </a:rPr>
              <a:t>Femtosecond lasers and high harmonic generation (HHG) </a:t>
            </a:r>
          </a:p>
          <a:p>
            <a:r>
              <a:rPr lang="en-US" sz="2800" b="1" dirty="0" smtClean="0">
                <a:latin typeface="Avenir Heavy"/>
                <a:cs typeface="Avenir Heavy"/>
              </a:rPr>
              <a:t>Studies</a:t>
            </a:r>
          </a:p>
          <a:p>
            <a:pPr marL="914400" lvl="1" indent="-457200">
              <a:buFont typeface="+mj-lt"/>
              <a:buAutoNum type="arabicPeriod"/>
            </a:pPr>
            <a:r>
              <a:rPr lang="en-US" sz="2400" b="1" dirty="0" smtClean="0">
                <a:latin typeface="Avenir Heavy"/>
                <a:cs typeface="Avenir Heavy"/>
              </a:rPr>
              <a:t>Electron dynamics in strong laser fields</a:t>
            </a:r>
          </a:p>
          <a:p>
            <a:pPr marL="914400" lvl="1" indent="-457200">
              <a:buFont typeface="+mj-lt"/>
              <a:buAutoNum type="arabicPeriod"/>
            </a:pPr>
            <a:r>
              <a:rPr lang="en-US" sz="2400" b="1" dirty="0" smtClean="0">
                <a:latin typeface="Avenir Heavy"/>
                <a:cs typeface="Avenir Heavy"/>
              </a:rPr>
              <a:t>Photoelectron/photoion spectroscopy of nanoparticles and </a:t>
            </a:r>
            <a:r>
              <a:rPr lang="en-US" sz="2400" b="1" dirty="0" err="1" smtClean="0">
                <a:latin typeface="Avenir Heavy"/>
                <a:cs typeface="Avenir Heavy"/>
              </a:rPr>
              <a:t>nanoplasmas</a:t>
            </a:r>
            <a:endParaRPr lang="en-US" sz="2400" b="1" dirty="0" smtClean="0">
              <a:latin typeface="Avenir Heavy"/>
              <a:cs typeface="Avenir Heavy"/>
            </a:endParaRPr>
          </a:p>
          <a:p>
            <a:pPr marL="914400" lvl="1" indent="-457200">
              <a:buFont typeface="+mj-lt"/>
              <a:buAutoNum type="arabicPeriod"/>
            </a:pPr>
            <a:r>
              <a:rPr lang="en-US" sz="2400" b="1" dirty="0" smtClean="0">
                <a:latin typeface="Avenir Heavy"/>
                <a:cs typeface="Avenir Heavy"/>
              </a:rPr>
              <a:t>High harmonic generation with circularly polarized fields</a:t>
            </a:r>
          </a:p>
          <a:p>
            <a:pPr marL="914400" lvl="1" indent="-457200">
              <a:buFont typeface="+mj-lt"/>
              <a:buAutoNum type="arabicPeriod"/>
            </a:pPr>
            <a:r>
              <a:rPr lang="en-US" sz="2400" b="1" dirty="0" smtClean="0">
                <a:latin typeface="Avenir Heavy"/>
                <a:cs typeface="Avenir Heavy"/>
              </a:rPr>
              <a:t>Noncollinear circularly polarized HHG</a:t>
            </a:r>
            <a:endParaRPr lang="en-US" sz="2400" b="1" dirty="0">
              <a:latin typeface="Avenir Heavy"/>
              <a:cs typeface="Avenir Heavy"/>
            </a:endParaRPr>
          </a:p>
          <a:p>
            <a:pPr marL="514350" indent="-457200"/>
            <a:r>
              <a:rPr lang="en-US" b="1" dirty="0" smtClean="0">
                <a:latin typeface="Avenir Heavy"/>
                <a:cs typeface="Avenir Heavy"/>
              </a:rPr>
              <a:t>Future directions</a:t>
            </a:r>
          </a:p>
        </p:txBody>
      </p:sp>
      <p:sp>
        <p:nvSpPr>
          <p:cNvPr id="7" name="Slide Number Placeholder 6"/>
          <p:cNvSpPr>
            <a:spLocks noGrp="1"/>
          </p:cNvSpPr>
          <p:nvPr>
            <p:ph type="sldNum" sz="quarter" idx="12"/>
          </p:nvPr>
        </p:nvSpPr>
        <p:spPr/>
        <p:txBody>
          <a:bodyPr/>
          <a:lstStyle/>
          <a:p>
            <a:fld id="{218B6639-C074-8B48-BE1A-E225E0D3ED0C}" type="slidenum">
              <a:rPr lang="en-US" smtClean="0"/>
              <a:t>2</a:t>
            </a:fld>
            <a:endParaRPr lang="en-US"/>
          </a:p>
        </p:txBody>
      </p:sp>
    </p:spTree>
    <p:extLst>
      <p:ext uri="{BB962C8B-B14F-4D97-AF65-F5344CB8AC3E}">
        <p14:creationId xmlns:p14="http://schemas.microsoft.com/office/powerpoint/2010/main" val="3283486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690380"/>
            <a:ext cx="7386320" cy="1143000"/>
          </a:xfrm>
        </p:spPr>
        <p:txBody>
          <a:bodyPr>
            <a:normAutofit fontScale="90000"/>
          </a:bodyPr>
          <a:lstStyle/>
          <a:p>
            <a:r>
              <a:rPr lang="en-US" dirty="0" smtClean="0"/>
              <a:t>Study 2</a:t>
            </a:r>
            <a:br>
              <a:rPr lang="en-US" dirty="0" smtClean="0"/>
            </a:br>
            <a:r>
              <a:rPr lang="en-US" sz="4000" dirty="0" smtClean="0"/>
              <a:t>Nanoparticles and </a:t>
            </a:r>
            <a:r>
              <a:rPr lang="en-US" sz="4000" dirty="0" err="1" smtClean="0"/>
              <a:t>nanoplasmas</a:t>
            </a:r>
            <a:endParaRPr lang="en-US" sz="4900"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4058" y="2012968"/>
            <a:ext cx="6875256" cy="3054943"/>
          </a:xfrm>
          <a:prstGeom prst="rect">
            <a:avLst/>
          </a:prstGeom>
        </p:spPr>
      </p:pic>
      <p:sp>
        <p:nvSpPr>
          <p:cNvPr id="5" name="Slide Number Placeholder 4"/>
          <p:cNvSpPr>
            <a:spLocks noGrp="1"/>
          </p:cNvSpPr>
          <p:nvPr>
            <p:ph type="sldNum" sz="quarter" idx="12"/>
          </p:nvPr>
        </p:nvSpPr>
        <p:spPr/>
        <p:txBody>
          <a:bodyPr/>
          <a:lstStyle/>
          <a:p>
            <a:fld id="{218B6639-C074-8B48-BE1A-E225E0D3ED0C}" type="slidenum">
              <a:rPr lang="en-US" smtClean="0"/>
              <a:t>20</a:t>
            </a:fld>
            <a:endParaRPr lang="en-US"/>
          </a:p>
        </p:txBody>
      </p:sp>
      <p:sp>
        <p:nvSpPr>
          <p:cNvPr id="6" name="TextBox 5"/>
          <p:cNvSpPr txBox="1"/>
          <p:nvPr/>
        </p:nvSpPr>
        <p:spPr>
          <a:xfrm>
            <a:off x="1" y="5464757"/>
            <a:ext cx="9144000" cy="1015663"/>
          </a:xfrm>
          <a:prstGeom prst="rect">
            <a:avLst/>
          </a:prstGeom>
          <a:noFill/>
        </p:spPr>
        <p:txBody>
          <a:bodyPr wrap="square" rtlCol="0">
            <a:spAutoFit/>
          </a:bodyPr>
          <a:lstStyle/>
          <a:p>
            <a:r>
              <a:rPr lang="en-US" sz="1200" dirty="0" smtClean="0"/>
              <a:t>1. D. D. Hickstein. </a:t>
            </a:r>
            <a:r>
              <a:rPr lang="en-US" sz="1200" dirty="0"/>
              <a:t>et al. Mapping Nanoscale Absorption of Femtosecond Laser Pulses Using Plasma Explosion Imaging. </a:t>
            </a:r>
            <a:r>
              <a:rPr lang="en-US" sz="1200" i="1" dirty="0"/>
              <a:t>ACS Nano</a:t>
            </a:r>
            <a:r>
              <a:rPr lang="en-US" sz="1200" dirty="0"/>
              <a:t> </a:t>
            </a:r>
            <a:r>
              <a:rPr lang="en-US" sz="1200" b="1" dirty="0"/>
              <a:t>8</a:t>
            </a:r>
            <a:r>
              <a:rPr lang="en-US" sz="1200" dirty="0"/>
              <a:t>, </a:t>
            </a:r>
            <a:r>
              <a:rPr lang="en-US" sz="1200" dirty="0" smtClean="0"/>
              <a:t>8810 (</a:t>
            </a:r>
            <a:r>
              <a:rPr lang="en-US" sz="1200" dirty="0"/>
              <a:t>2014).</a:t>
            </a:r>
          </a:p>
          <a:p>
            <a:r>
              <a:rPr lang="en-US" sz="1200" dirty="0" smtClean="0"/>
              <a:t>2. D. D. Hickstein </a:t>
            </a:r>
            <a:r>
              <a:rPr lang="en-US" sz="1200" dirty="0"/>
              <a:t>et al. Observation and Control of Shock Waves in Individual </a:t>
            </a:r>
            <a:r>
              <a:rPr lang="en-US" sz="1200" dirty="0" err="1"/>
              <a:t>Nanoplasmas</a:t>
            </a:r>
            <a:r>
              <a:rPr lang="en-US" sz="1200" dirty="0"/>
              <a:t>. </a:t>
            </a:r>
            <a:r>
              <a:rPr lang="en-US" sz="1200" i="1" dirty="0"/>
              <a:t>Phys. Rev. </a:t>
            </a:r>
            <a:r>
              <a:rPr lang="en-US" sz="1200" i="1" dirty="0" err="1"/>
              <a:t>Lett</a:t>
            </a:r>
            <a:r>
              <a:rPr lang="en-US" sz="1200" i="1" dirty="0"/>
              <a:t>.</a:t>
            </a:r>
            <a:r>
              <a:rPr lang="en-US" sz="1200" dirty="0"/>
              <a:t> </a:t>
            </a:r>
            <a:r>
              <a:rPr lang="en-US" sz="1200" b="1" dirty="0"/>
              <a:t>112</a:t>
            </a:r>
            <a:r>
              <a:rPr lang="en-US" sz="1200" dirty="0"/>
              <a:t>, 115004 (2014).</a:t>
            </a:r>
          </a:p>
          <a:p>
            <a:r>
              <a:rPr lang="en-US" sz="1200" dirty="0" smtClean="0"/>
              <a:t>3. W. </a:t>
            </a:r>
            <a:r>
              <a:rPr lang="en-US" sz="1200" dirty="0" err="1" smtClean="0"/>
              <a:t>Xiong</a:t>
            </a:r>
            <a:r>
              <a:rPr lang="en-US" sz="1200" dirty="0" smtClean="0"/>
              <a:t>, D. D. Hickstein, </a:t>
            </a:r>
            <a:r>
              <a:rPr lang="en-US" sz="1200" dirty="0"/>
              <a:t>et al. Photoelectron Spectroscopy of CdSe </a:t>
            </a:r>
            <a:r>
              <a:rPr lang="en-US" sz="1200" dirty="0" err="1"/>
              <a:t>Nanocrystals</a:t>
            </a:r>
            <a:r>
              <a:rPr lang="en-US" sz="1200" dirty="0"/>
              <a:t> in the Gas Phase: A Direct Measure of the Evanescent Electron Wave Function of Quantum Dots. </a:t>
            </a:r>
            <a:r>
              <a:rPr lang="en-US" sz="1200" i="1" dirty="0"/>
              <a:t>Nano </a:t>
            </a:r>
            <a:r>
              <a:rPr lang="en-US" sz="1200" i="1" dirty="0" err="1"/>
              <a:t>Lett</a:t>
            </a:r>
            <a:r>
              <a:rPr lang="en-US" sz="1200" i="1" dirty="0"/>
              <a:t>.</a:t>
            </a:r>
            <a:r>
              <a:rPr lang="en-US" sz="1200" dirty="0"/>
              <a:t> </a:t>
            </a:r>
            <a:r>
              <a:rPr lang="en-US" sz="1200" b="1" dirty="0"/>
              <a:t>13</a:t>
            </a:r>
            <a:r>
              <a:rPr lang="en-US" sz="1200" dirty="0"/>
              <a:t>, 2924 (2013)</a:t>
            </a:r>
            <a:r>
              <a:rPr lang="en-US" sz="1200" dirty="0" smtClean="0"/>
              <a:t>.</a:t>
            </a:r>
          </a:p>
          <a:p>
            <a:r>
              <a:rPr lang="en-US" sz="1200" dirty="0" smtClean="0"/>
              <a:t>4. </a:t>
            </a:r>
            <a:r>
              <a:rPr lang="en-US" sz="1200" dirty="0"/>
              <a:t>J. L. Ellis, D. D. Hickstein, et al. Solvents Effects on Charge Transfer from Quantum Dots. </a:t>
            </a:r>
            <a:r>
              <a:rPr lang="en-US" sz="1200" i="1" dirty="0"/>
              <a:t>J. Am. Chem. Soc.</a:t>
            </a:r>
            <a:r>
              <a:rPr lang="en-US" sz="1200" dirty="0"/>
              <a:t> </a:t>
            </a:r>
            <a:r>
              <a:rPr lang="en-US" sz="1200" b="1" dirty="0"/>
              <a:t>137</a:t>
            </a:r>
            <a:r>
              <a:rPr lang="en-US" sz="1200" dirty="0"/>
              <a:t>, 3759 (2015)</a:t>
            </a:r>
          </a:p>
        </p:txBody>
      </p:sp>
    </p:spTree>
    <p:extLst>
      <p:ext uri="{BB962C8B-B14F-4D97-AF65-F5344CB8AC3E}">
        <p14:creationId xmlns:p14="http://schemas.microsoft.com/office/powerpoint/2010/main" val="34519451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43" y="348416"/>
            <a:ext cx="8229600" cy="1143000"/>
          </a:xfrm>
        </p:spPr>
        <p:txBody>
          <a:bodyPr>
            <a:normAutofit/>
          </a:bodyPr>
          <a:lstStyle/>
          <a:p>
            <a:r>
              <a:rPr lang="en-US" dirty="0" smtClean="0"/>
              <a:t>Nanoparticles in the VMI</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7314" y="1820334"/>
            <a:ext cx="4393804" cy="4284555"/>
          </a:xfrm>
          <a:prstGeom prst="rect">
            <a:avLst/>
          </a:prstGeom>
        </p:spPr>
      </p:pic>
      <p:sp>
        <p:nvSpPr>
          <p:cNvPr id="5" name="Rectangle 4"/>
          <p:cNvSpPr/>
          <p:nvPr/>
        </p:nvSpPr>
        <p:spPr>
          <a:xfrm>
            <a:off x="5406868" y="5766335"/>
            <a:ext cx="3413636" cy="338554"/>
          </a:xfrm>
          <a:prstGeom prst="rect">
            <a:avLst/>
          </a:prstGeom>
        </p:spPr>
        <p:txBody>
          <a:bodyPr wrap="square">
            <a:spAutoFit/>
          </a:bodyPr>
          <a:lstStyle/>
          <a:p>
            <a:r>
              <a:rPr lang="en-US" sz="1600" dirty="0">
                <a:solidFill>
                  <a:srgbClr val="FFFFFF"/>
                </a:solidFill>
              </a:rPr>
              <a:t>Mark </a:t>
            </a:r>
            <a:r>
              <a:rPr lang="en-US" sz="1600" dirty="0" smtClean="0">
                <a:solidFill>
                  <a:srgbClr val="FFFFFF"/>
                </a:solidFill>
              </a:rPr>
              <a:t>Lusk, Colorado </a:t>
            </a:r>
            <a:r>
              <a:rPr lang="en-US" sz="1600" dirty="0">
                <a:solidFill>
                  <a:srgbClr val="FFFFFF"/>
                </a:solidFill>
              </a:rPr>
              <a:t>School of Mines</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3645" y="1820334"/>
            <a:ext cx="3833266" cy="4369222"/>
          </a:xfrm>
          <a:prstGeom prst="rect">
            <a:avLst/>
          </a:prstGeom>
        </p:spPr>
      </p:pic>
      <p:sp>
        <p:nvSpPr>
          <p:cNvPr id="7" name="TextBox 6"/>
          <p:cNvSpPr txBox="1"/>
          <p:nvPr/>
        </p:nvSpPr>
        <p:spPr>
          <a:xfrm>
            <a:off x="245533" y="6274221"/>
            <a:ext cx="4101378" cy="369332"/>
          </a:xfrm>
          <a:prstGeom prst="rect">
            <a:avLst/>
          </a:prstGeom>
          <a:noFill/>
        </p:spPr>
        <p:txBody>
          <a:bodyPr wrap="none" rtlCol="0">
            <a:spAutoFit/>
          </a:bodyPr>
          <a:lstStyle/>
          <a:p>
            <a:r>
              <a:rPr lang="en-US" dirty="0" smtClean="0"/>
              <a:t>Velocity Map Imaging Spectroscopy (VMI)</a:t>
            </a:r>
            <a:endParaRPr lang="en-US" dirty="0"/>
          </a:p>
        </p:txBody>
      </p:sp>
      <p:sp>
        <p:nvSpPr>
          <p:cNvPr id="8" name="TextBox 7"/>
          <p:cNvSpPr txBox="1"/>
          <p:nvPr/>
        </p:nvSpPr>
        <p:spPr>
          <a:xfrm>
            <a:off x="4489646" y="6077928"/>
            <a:ext cx="4330858" cy="646331"/>
          </a:xfrm>
          <a:prstGeom prst="rect">
            <a:avLst/>
          </a:prstGeom>
          <a:noFill/>
        </p:spPr>
        <p:txBody>
          <a:bodyPr wrap="none" rtlCol="0">
            <a:spAutoFit/>
          </a:bodyPr>
          <a:lstStyle/>
          <a:p>
            <a:pPr algn="ctr"/>
            <a:r>
              <a:rPr lang="en-US" dirty="0" smtClean="0"/>
              <a:t>Electronic structure of </a:t>
            </a:r>
          </a:p>
          <a:p>
            <a:pPr algn="ctr"/>
            <a:r>
              <a:rPr lang="en-US" dirty="0" smtClean="0"/>
              <a:t>quantum dots (semiconductor </a:t>
            </a:r>
            <a:r>
              <a:rPr lang="en-US" dirty="0" err="1" smtClean="0"/>
              <a:t>nanocrystals</a:t>
            </a:r>
            <a:r>
              <a:rPr lang="en-US" dirty="0" smtClean="0"/>
              <a:t>)</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21</a:t>
            </a:fld>
            <a:endParaRPr lang="en-US"/>
          </a:p>
        </p:txBody>
      </p:sp>
      <p:sp>
        <p:nvSpPr>
          <p:cNvPr id="9" name="Rectangle 8"/>
          <p:cNvSpPr/>
          <p:nvPr/>
        </p:nvSpPr>
        <p:spPr>
          <a:xfrm>
            <a:off x="2911509" y="5766335"/>
            <a:ext cx="1394733" cy="369332"/>
          </a:xfrm>
          <a:prstGeom prst="rect">
            <a:avLst/>
          </a:prstGeom>
        </p:spPr>
        <p:txBody>
          <a:bodyPr wrap="none">
            <a:spAutoFit/>
          </a:bodyPr>
          <a:lstStyle/>
          <a:p>
            <a:r>
              <a:rPr lang="en-US" dirty="0" err="1"/>
              <a:t>Zewail</a:t>
            </a:r>
            <a:r>
              <a:rPr lang="en-US" dirty="0"/>
              <a:t> group</a:t>
            </a:r>
          </a:p>
        </p:txBody>
      </p:sp>
    </p:spTree>
    <p:extLst>
      <p:ext uri="{BB962C8B-B14F-4D97-AF65-F5344CB8AC3E}">
        <p14:creationId xmlns:p14="http://schemas.microsoft.com/office/powerpoint/2010/main" val="20564771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Nanoparticles in vacuum</a:t>
            </a:r>
            <a:endParaRPr lang="en-US" dirty="0"/>
          </a:p>
        </p:txBody>
      </p:sp>
      <p:pic>
        <p:nvPicPr>
          <p:cNvPr id="4" name="Picture 3"/>
          <p:cNvPicPr>
            <a:picLocks noChangeAspect="1"/>
          </p:cNvPicPr>
          <p:nvPr/>
        </p:nvPicPr>
        <p:blipFill>
          <a:blip r:embed="rId3"/>
          <a:stretch>
            <a:fillRect/>
          </a:stretch>
        </p:blipFill>
        <p:spPr>
          <a:xfrm>
            <a:off x="301978" y="1659119"/>
            <a:ext cx="4153890" cy="2199922"/>
          </a:xfrm>
          <a:prstGeom prst="rect">
            <a:avLst/>
          </a:prstGeom>
        </p:spPr>
      </p:pic>
      <p:pic>
        <p:nvPicPr>
          <p:cNvPr id="5" name="Picture 4"/>
          <p:cNvPicPr>
            <a:picLocks noChangeAspect="1"/>
          </p:cNvPicPr>
          <p:nvPr/>
        </p:nvPicPr>
        <p:blipFill>
          <a:blip r:embed="rId4"/>
          <a:stretch>
            <a:fillRect/>
          </a:stretch>
        </p:blipFill>
        <p:spPr>
          <a:xfrm>
            <a:off x="5046133" y="3584222"/>
            <a:ext cx="3674533" cy="2755900"/>
          </a:xfrm>
          <a:prstGeom prst="rect">
            <a:avLst/>
          </a:prstGeom>
        </p:spPr>
      </p:pic>
      <p:grpSp>
        <p:nvGrpSpPr>
          <p:cNvPr id="6" name="Group 5"/>
          <p:cNvGrpSpPr/>
          <p:nvPr/>
        </p:nvGrpSpPr>
        <p:grpSpPr>
          <a:xfrm>
            <a:off x="4709334" y="1659119"/>
            <a:ext cx="3906243" cy="1746249"/>
            <a:chOff x="4488576" y="1232972"/>
            <a:chExt cx="4480714" cy="2058884"/>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593" y="1786970"/>
              <a:ext cx="1086159" cy="1117528"/>
            </a:xfrm>
            <a:prstGeom prst="rect">
              <a:avLst/>
            </a:prstGeom>
          </p:spPr>
        </p:pic>
        <p:pic>
          <p:nvPicPr>
            <p:cNvPr id="8" name="Picture 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87586" y="1786970"/>
              <a:ext cx="1302482" cy="1137632"/>
            </a:xfrm>
            <a:prstGeom prst="rect">
              <a:avLst/>
            </a:prstGeom>
          </p:spPr>
        </p:pic>
        <p:sp>
          <p:nvSpPr>
            <p:cNvPr id="9" name="TextBox 8"/>
            <p:cNvSpPr txBox="1"/>
            <p:nvPr/>
          </p:nvSpPr>
          <p:spPr>
            <a:xfrm>
              <a:off x="4488576" y="1232972"/>
              <a:ext cx="4480714" cy="369332"/>
            </a:xfrm>
            <a:prstGeom prst="rect">
              <a:avLst/>
            </a:prstGeom>
            <a:noFill/>
          </p:spPr>
          <p:txBody>
            <a:bodyPr wrap="none" rtlCol="0">
              <a:spAutoFit/>
            </a:bodyPr>
            <a:lstStyle/>
            <a:p>
              <a:r>
                <a:rPr lang="en-US" dirty="0" smtClean="0"/>
                <a:t>University of Colorado Chemistry Department</a:t>
              </a:r>
              <a:endParaRPr lang="en-US" dirty="0"/>
            </a:p>
          </p:txBody>
        </p:sp>
        <p:sp>
          <p:nvSpPr>
            <p:cNvPr id="10" name="TextBox 9"/>
            <p:cNvSpPr txBox="1"/>
            <p:nvPr/>
          </p:nvSpPr>
          <p:spPr>
            <a:xfrm>
              <a:off x="5335254" y="2953302"/>
              <a:ext cx="1061709" cy="338554"/>
            </a:xfrm>
            <a:prstGeom prst="rect">
              <a:avLst/>
            </a:prstGeom>
            <a:noFill/>
          </p:spPr>
          <p:txBody>
            <a:bodyPr wrap="none" rtlCol="0">
              <a:spAutoFit/>
            </a:bodyPr>
            <a:lstStyle/>
            <a:p>
              <a:r>
                <a:rPr lang="en-US" sz="1600" dirty="0" smtClean="0"/>
                <a:t>Brett Palm</a:t>
              </a:r>
              <a:endParaRPr lang="en-US" sz="1600" dirty="0"/>
            </a:p>
          </p:txBody>
        </p:sp>
        <p:sp>
          <p:nvSpPr>
            <p:cNvPr id="11" name="TextBox 10"/>
            <p:cNvSpPr txBox="1"/>
            <p:nvPr/>
          </p:nvSpPr>
          <p:spPr>
            <a:xfrm>
              <a:off x="7076931" y="2924602"/>
              <a:ext cx="1256474" cy="338554"/>
            </a:xfrm>
            <a:prstGeom prst="rect">
              <a:avLst/>
            </a:prstGeom>
            <a:noFill/>
          </p:spPr>
          <p:txBody>
            <a:bodyPr wrap="none" rtlCol="0">
              <a:spAutoFit/>
            </a:bodyPr>
            <a:lstStyle/>
            <a:p>
              <a:r>
                <a:rPr lang="en-US" sz="1600" dirty="0" smtClean="0"/>
                <a:t>Jose Jimenez</a:t>
              </a:r>
              <a:endParaRPr lang="en-US" sz="1600" dirty="0"/>
            </a:p>
          </p:txBody>
        </p:sp>
      </p:grpSp>
      <p:pic>
        <p:nvPicPr>
          <p:cNvPr id="12" name="Picture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63071" y="4052991"/>
            <a:ext cx="2779653" cy="2092677"/>
          </a:xfrm>
          <a:prstGeom prst="rect">
            <a:avLst/>
          </a:prstGeom>
        </p:spPr>
      </p:pic>
      <p:sp>
        <p:nvSpPr>
          <p:cNvPr id="3" name="Slide Number Placeholder 2"/>
          <p:cNvSpPr>
            <a:spLocks noGrp="1"/>
          </p:cNvSpPr>
          <p:nvPr>
            <p:ph type="sldNum" sz="quarter" idx="12"/>
          </p:nvPr>
        </p:nvSpPr>
        <p:spPr/>
        <p:txBody>
          <a:bodyPr/>
          <a:lstStyle/>
          <a:p>
            <a:fld id="{218B6639-C074-8B48-BE1A-E225E0D3ED0C}" type="slidenum">
              <a:rPr lang="en-US" smtClean="0"/>
              <a:t>22</a:t>
            </a:fld>
            <a:endParaRPr lang="en-US"/>
          </a:p>
        </p:txBody>
      </p:sp>
    </p:spTree>
    <p:extLst>
      <p:ext uri="{BB962C8B-B14F-4D97-AF65-F5344CB8AC3E}">
        <p14:creationId xmlns:p14="http://schemas.microsoft.com/office/powerpoint/2010/main" val="3942532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t>
            </a:r>
            <a:endParaRPr lang="en-US" dirty="0"/>
          </a:p>
        </p:txBody>
      </p:sp>
      <p:sp>
        <p:nvSpPr>
          <p:cNvPr id="14" name="TextBox 13"/>
          <p:cNvSpPr txBox="1"/>
          <p:nvPr/>
        </p:nvSpPr>
        <p:spPr>
          <a:xfrm>
            <a:off x="2246620" y="4957077"/>
            <a:ext cx="154607" cy="318916"/>
          </a:xfrm>
          <a:prstGeom prst="rect">
            <a:avLst/>
          </a:prstGeom>
          <a:noFill/>
        </p:spPr>
        <p:txBody>
          <a:bodyPr wrap="square" lIns="58512" tIns="29256" rIns="58512" bIns="29256" rtlCol="0">
            <a:spAutoFit/>
          </a:bodyPr>
          <a:lstStyle/>
          <a:p>
            <a:endParaRPr lang="en-US" dirty="0"/>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4814" y="2565025"/>
            <a:ext cx="1293326" cy="3007084"/>
          </a:xfrm>
          <a:prstGeom prst="rect">
            <a:avLst/>
          </a:prstGeom>
        </p:spPr>
      </p:pic>
      <p:grpSp>
        <p:nvGrpSpPr>
          <p:cNvPr id="18" name="Group 17"/>
          <p:cNvGrpSpPr/>
          <p:nvPr/>
        </p:nvGrpSpPr>
        <p:grpSpPr>
          <a:xfrm>
            <a:off x="1398140" y="2120109"/>
            <a:ext cx="7699245" cy="3517398"/>
            <a:chOff x="273247" y="2159383"/>
            <a:chExt cx="8712012" cy="4187336"/>
          </a:xfrm>
        </p:grpSpPr>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3247" y="2159383"/>
              <a:ext cx="8686799" cy="4187336"/>
            </a:xfrm>
            <a:prstGeom prst="rect">
              <a:avLst/>
            </a:prstGeom>
          </p:spPr>
        </p:pic>
        <p:sp>
          <p:nvSpPr>
            <p:cNvPr id="6" name="TextBox 5"/>
            <p:cNvSpPr txBox="1"/>
            <p:nvPr/>
          </p:nvSpPr>
          <p:spPr>
            <a:xfrm>
              <a:off x="1304467" y="4326299"/>
              <a:ext cx="2043681" cy="363455"/>
            </a:xfrm>
            <a:prstGeom prst="rect">
              <a:avLst/>
            </a:prstGeom>
            <a:noFill/>
          </p:spPr>
          <p:txBody>
            <a:bodyPr wrap="square" lIns="58512" tIns="29256" rIns="58512" bIns="29256" rtlCol="0">
              <a:spAutoFit/>
            </a:bodyPr>
            <a:lstStyle/>
            <a:p>
              <a:r>
                <a:rPr lang="en-US" sz="1600" dirty="0"/>
                <a:t>Aerodynamic lens</a:t>
              </a:r>
            </a:p>
          </p:txBody>
        </p:sp>
        <p:sp>
          <p:nvSpPr>
            <p:cNvPr id="7" name="TextBox 6"/>
            <p:cNvSpPr txBox="1"/>
            <p:nvPr/>
          </p:nvSpPr>
          <p:spPr>
            <a:xfrm>
              <a:off x="6263186" y="4478952"/>
              <a:ext cx="1686342" cy="363455"/>
            </a:xfrm>
            <a:prstGeom prst="rect">
              <a:avLst/>
            </a:prstGeom>
            <a:noFill/>
          </p:spPr>
          <p:txBody>
            <a:bodyPr wrap="square" lIns="58512" tIns="29256" rIns="58512" bIns="29256" rtlCol="0">
              <a:spAutoFit/>
            </a:bodyPr>
            <a:lstStyle/>
            <a:p>
              <a:r>
                <a:rPr lang="en-US" sz="1600" dirty="0" smtClean="0">
                  <a:solidFill>
                    <a:srgbClr val="000000"/>
                  </a:solidFill>
                </a:rPr>
                <a:t>VMI Electrodes</a:t>
              </a:r>
              <a:endParaRPr lang="en-US" sz="1600" dirty="0">
                <a:solidFill>
                  <a:srgbClr val="000000"/>
                </a:solidFill>
              </a:endParaRPr>
            </a:p>
          </p:txBody>
        </p:sp>
        <p:sp>
          <p:nvSpPr>
            <p:cNvPr id="8" name="TextBox 7"/>
            <p:cNvSpPr txBox="1"/>
            <p:nvPr/>
          </p:nvSpPr>
          <p:spPr>
            <a:xfrm>
              <a:off x="2763337" y="2829321"/>
              <a:ext cx="975584" cy="305305"/>
            </a:xfrm>
            <a:prstGeom prst="rect">
              <a:avLst/>
            </a:prstGeom>
            <a:noFill/>
          </p:spPr>
          <p:txBody>
            <a:bodyPr wrap="square" lIns="58512" tIns="29256" rIns="58512" bIns="29256" rtlCol="0">
              <a:spAutoFit/>
            </a:bodyPr>
            <a:lstStyle/>
            <a:p>
              <a:r>
                <a:rPr lang="en-US" sz="1600" dirty="0"/>
                <a:t>Detector</a:t>
              </a:r>
            </a:p>
          </p:txBody>
        </p:sp>
        <p:sp>
          <p:nvSpPr>
            <p:cNvPr id="9" name="TextBox 8"/>
            <p:cNvSpPr txBox="1"/>
            <p:nvPr/>
          </p:nvSpPr>
          <p:spPr>
            <a:xfrm>
              <a:off x="6771864" y="5294124"/>
              <a:ext cx="2213395" cy="949689"/>
            </a:xfrm>
            <a:prstGeom prst="rect">
              <a:avLst/>
            </a:prstGeom>
            <a:noFill/>
          </p:spPr>
          <p:txBody>
            <a:bodyPr wrap="square" lIns="58512" tIns="29256" rIns="58512" bIns="29256" rtlCol="0">
              <a:spAutoFit/>
            </a:bodyPr>
            <a:lstStyle/>
            <a:p>
              <a:pPr algn="ctr"/>
              <a:r>
                <a:rPr lang="en-US" sz="1600" dirty="0"/>
                <a:t>400 nm and 800 nm </a:t>
              </a:r>
            </a:p>
            <a:p>
              <a:pPr algn="ctr"/>
              <a:r>
                <a:rPr lang="en-US" sz="1600" dirty="0"/>
                <a:t>laser </a:t>
              </a:r>
              <a:r>
                <a:rPr lang="en-US" sz="1600" dirty="0" smtClean="0"/>
                <a:t>pulses</a:t>
              </a:r>
            </a:p>
            <a:p>
              <a:pPr algn="ctr"/>
              <a:r>
                <a:rPr lang="en-US" sz="1600" dirty="0" smtClean="0"/>
                <a:t>(40 fs, 1 kHz)</a:t>
              </a:r>
              <a:endParaRPr lang="en-US" sz="1600" dirty="0"/>
            </a:p>
          </p:txBody>
        </p:sp>
        <p:sp>
          <p:nvSpPr>
            <p:cNvPr id="10" name="TextBox 9"/>
            <p:cNvSpPr txBox="1"/>
            <p:nvPr/>
          </p:nvSpPr>
          <p:spPr>
            <a:xfrm>
              <a:off x="6263187" y="3440040"/>
              <a:ext cx="1686343" cy="363455"/>
            </a:xfrm>
            <a:prstGeom prst="rect">
              <a:avLst/>
            </a:prstGeom>
            <a:noFill/>
          </p:spPr>
          <p:txBody>
            <a:bodyPr wrap="square" lIns="58512" tIns="29256" rIns="58512" bIns="29256" rtlCol="0">
              <a:spAutoFit/>
            </a:bodyPr>
            <a:lstStyle/>
            <a:p>
              <a:r>
                <a:rPr lang="en-US" sz="1600" dirty="0" smtClean="0">
                  <a:solidFill>
                    <a:srgbClr val="000000"/>
                  </a:solidFill>
                </a:rPr>
                <a:t>Positive ions</a:t>
              </a:r>
              <a:endParaRPr lang="en-US" sz="1600" dirty="0">
                <a:solidFill>
                  <a:srgbClr val="000000"/>
                </a:solidFill>
              </a:endParaRPr>
            </a:p>
          </p:txBody>
        </p:sp>
        <p:cxnSp>
          <p:nvCxnSpPr>
            <p:cNvPr id="11" name="Straight Arrow Connector 10"/>
            <p:cNvCxnSpPr>
              <a:stCxn id="12" idx="0"/>
            </p:cNvCxnSpPr>
            <p:nvPr/>
          </p:nvCxnSpPr>
          <p:spPr>
            <a:xfrm flipV="1">
              <a:off x="4670913" y="5052527"/>
              <a:ext cx="232540" cy="649833"/>
            </a:xfrm>
            <a:prstGeom prst="straightConnector1">
              <a:avLst/>
            </a:prstGeom>
            <a:ln w="12700" cmpd="sng">
              <a:solidFill>
                <a:schemeClr val="tx1"/>
              </a:solidFill>
              <a:tailEnd type="stealth"/>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61366" y="5702360"/>
              <a:ext cx="2419093" cy="551527"/>
            </a:xfrm>
            <a:prstGeom prst="rect">
              <a:avLst/>
            </a:prstGeom>
            <a:noFill/>
          </p:spPr>
          <p:txBody>
            <a:bodyPr wrap="square" lIns="58512" tIns="29256" rIns="58512" bIns="29256" rtlCol="0">
              <a:spAutoFit/>
            </a:bodyPr>
            <a:lstStyle/>
            <a:p>
              <a:pPr algn="ctr"/>
              <a:r>
                <a:rPr lang="en-US" sz="1600" dirty="0">
                  <a:solidFill>
                    <a:srgbClr val="000000"/>
                  </a:solidFill>
                </a:rPr>
                <a:t>Plasma explosion from single nanoparticle</a:t>
              </a:r>
            </a:p>
          </p:txBody>
        </p:sp>
        <p:cxnSp>
          <p:nvCxnSpPr>
            <p:cNvPr id="13" name="Straight Arrow Connector 12"/>
            <p:cNvCxnSpPr/>
            <p:nvPr/>
          </p:nvCxnSpPr>
          <p:spPr>
            <a:xfrm flipH="1">
              <a:off x="5550192" y="3621598"/>
              <a:ext cx="712995" cy="0"/>
            </a:xfrm>
            <a:prstGeom prst="straightConnector1">
              <a:avLst/>
            </a:prstGeom>
            <a:ln w="12700" cap="flat">
              <a:solidFill>
                <a:srgbClr val="000000"/>
              </a:solidFill>
              <a:round/>
              <a:tailEnd type="stealt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57092" y="5530320"/>
              <a:ext cx="2381828" cy="363455"/>
            </a:xfrm>
            <a:prstGeom prst="rect">
              <a:avLst/>
            </a:prstGeom>
            <a:noFill/>
          </p:spPr>
          <p:txBody>
            <a:bodyPr wrap="square" lIns="58512" tIns="29256" rIns="58512" bIns="29256" rtlCol="0">
              <a:spAutoFit/>
            </a:bodyPr>
            <a:lstStyle/>
            <a:p>
              <a:r>
                <a:rPr lang="en-US" sz="1600" dirty="0"/>
                <a:t>Nanoparticle beam</a:t>
              </a:r>
            </a:p>
          </p:txBody>
        </p:sp>
        <p:cxnSp>
          <p:nvCxnSpPr>
            <p:cNvPr id="16" name="Straight Arrow Connector 15"/>
            <p:cNvCxnSpPr/>
            <p:nvPr/>
          </p:nvCxnSpPr>
          <p:spPr>
            <a:xfrm flipV="1">
              <a:off x="3053905" y="5033778"/>
              <a:ext cx="407461" cy="533994"/>
            </a:xfrm>
            <a:prstGeom prst="straightConnector1">
              <a:avLst/>
            </a:prstGeom>
            <a:ln w="12700" cmpd="sng">
              <a:solidFill>
                <a:schemeClr val="tx1"/>
              </a:solidFill>
              <a:tailEnd type="stealth"/>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9329" y="5363723"/>
            <a:ext cx="1018227" cy="369332"/>
          </a:xfrm>
          <a:prstGeom prst="rect">
            <a:avLst/>
          </a:prstGeom>
          <a:noFill/>
        </p:spPr>
        <p:txBody>
          <a:bodyPr wrap="none" rtlCol="0">
            <a:spAutoFit/>
          </a:bodyPr>
          <a:lstStyle/>
          <a:p>
            <a:r>
              <a:rPr lang="en-US" dirty="0" smtClean="0"/>
              <a:t>atomizer</a:t>
            </a:r>
            <a:endParaRPr lang="en-US" dirty="0"/>
          </a:p>
        </p:txBody>
      </p:sp>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28558" y="1855378"/>
            <a:ext cx="2054861" cy="2084959"/>
          </a:xfrm>
          <a:prstGeom prst="rect">
            <a:avLst/>
          </a:prstGeom>
        </p:spPr>
      </p:pic>
      <p:sp>
        <p:nvSpPr>
          <p:cNvPr id="22" name="Title 1"/>
          <p:cNvSpPr txBox="1">
            <a:spLocks/>
          </p:cNvSpPr>
          <p:nvPr/>
        </p:nvSpPr>
        <p:spPr>
          <a:xfrm>
            <a:off x="703297" y="1104804"/>
            <a:ext cx="7140223"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VMI spectrometer + aerodynamic lens</a:t>
            </a:r>
            <a:endParaRPr lang="en-US" sz="2000" dirty="0"/>
          </a:p>
        </p:txBody>
      </p:sp>
      <p:sp>
        <p:nvSpPr>
          <p:cNvPr id="3" name="Slide Number Placeholder 2"/>
          <p:cNvSpPr>
            <a:spLocks noGrp="1"/>
          </p:cNvSpPr>
          <p:nvPr>
            <p:ph type="sldNum" sz="quarter" idx="12"/>
          </p:nvPr>
        </p:nvSpPr>
        <p:spPr/>
        <p:txBody>
          <a:bodyPr/>
          <a:lstStyle/>
          <a:p>
            <a:fld id="{218B6639-C074-8B48-BE1A-E225E0D3ED0C}" type="slidenum">
              <a:rPr lang="en-US" smtClean="0"/>
              <a:t>23</a:t>
            </a:fld>
            <a:endParaRPr lang="en-US"/>
          </a:p>
        </p:txBody>
      </p:sp>
    </p:spTree>
    <p:extLst>
      <p:ext uri="{BB962C8B-B14F-4D97-AF65-F5344CB8AC3E}">
        <p14:creationId xmlns:p14="http://schemas.microsoft.com/office/powerpoint/2010/main" val="7067881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Ion distributions of </a:t>
            </a:r>
            <a:br>
              <a:rPr lang="en-US" dirty="0" smtClean="0"/>
            </a:br>
            <a:r>
              <a:rPr lang="en-US" dirty="0" smtClean="0"/>
              <a:t>single nanoparticles</a:t>
            </a:r>
            <a:endParaRPr lang="en-US" dirty="0"/>
          </a:p>
        </p:txBody>
      </p:sp>
      <p:pic>
        <p:nvPicPr>
          <p:cNvPr id="4" name="Picture 3" descr="Selected frames from 140 nm thing.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8300" y="2095483"/>
            <a:ext cx="5867400" cy="4400550"/>
          </a:xfrm>
          <a:prstGeom prst="rect">
            <a:avLst/>
          </a:prstGeom>
        </p:spPr>
      </p:pic>
      <p:cxnSp>
        <p:nvCxnSpPr>
          <p:cNvPr id="5" name="Straight Arrow Connector 4"/>
          <p:cNvCxnSpPr/>
          <p:nvPr/>
        </p:nvCxnSpPr>
        <p:spPr>
          <a:xfrm flipV="1">
            <a:off x="4614333" y="2288981"/>
            <a:ext cx="0" cy="2243667"/>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4614333" y="4532648"/>
            <a:ext cx="2700867" cy="1"/>
          </a:xfrm>
          <a:prstGeom prst="straightConnector1">
            <a:avLst/>
          </a:prstGeom>
          <a:ln w="571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3984978" y="457868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propagation</a:t>
            </a:r>
            <a:endParaRPr lang="en-US" sz="1600" dirty="0">
              <a:solidFill>
                <a:srgbClr val="FFFFFF"/>
              </a:solidFill>
            </a:endParaRPr>
          </a:p>
        </p:txBody>
      </p:sp>
      <p:sp>
        <p:nvSpPr>
          <p:cNvPr id="10" name="Title 1"/>
          <p:cNvSpPr txBox="1">
            <a:spLocks/>
          </p:cNvSpPr>
          <p:nvPr/>
        </p:nvSpPr>
        <p:spPr>
          <a:xfrm rot="16200000">
            <a:off x="2282208" y="3207087"/>
            <a:ext cx="4103511" cy="41962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1600" dirty="0" smtClean="0">
                <a:solidFill>
                  <a:srgbClr val="FFFFFF"/>
                </a:solidFill>
              </a:rPr>
              <a:t>Laser polarization</a:t>
            </a:r>
            <a:endParaRPr lang="en-US" sz="1600" dirty="0">
              <a:solidFill>
                <a:srgbClr val="FFFFFF"/>
              </a:solidFill>
            </a:endParaRPr>
          </a:p>
        </p:txBody>
      </p:sp>
      <p:sp>
        <p:nvSpPr>
          <p:cNvPr id="3" name="Slide Number Placeholder 2"/>
          <p:cNvSpPr>
            <a:spLocks noGrp="1"/>
          </p:cNvSpPr>
          <p:nvPr>
            <p:ph type="sldNum" sz="quarter" idx="12"/>
          </p:nvPr>
        </p:nvSpPr>
        <p:spPr/>
        <p:txBody>
          <a:bodyPr/>
          <a:lstStyle/>
          <a:p>
            <a:fld id="{218B6639-C074-8B48-BE1A-E225E0D3ED0C}" type="slidenum">
              <a:rPr lang="en-US" smtClean="0"/>
              <a:t>24</a:t>
            </a:fld>
            <a:endParaRPr lang="en-US"/>
          </a:p>
        </p:txBody>
      </p:sp>
      <p:sp>
        <p:nvSpPr>
          <p:cNvPr id="11" name="Title 1"/>
          <p:cNvSpPr txBox="1">
            <a:spLocks/>
          </p:cNvSpPr>
          <p:nvPr/>
        </p:nvSpPr>
        <p:spPr>
          <a:xfrm>
            <a:off x="2562096" y="1380455"/>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Display asymmetry</a:t>
            </a:r>
            <a:endParaRPr lang="en-US" sz="2000" dirty="0"/>
          </a:p>
        </p:txBody>
      </p:sp>
    </p:spTree>
    <p:extLst>
      <p:ext uri="{BB962C8B-B14F-4D97-AF65-F5344CB8AC3E}">
        <p14:creationId xmlns:p14="http://schemas.microsoft.com/office/powerpoint/2010/main" val="3511122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Asymmetry in ion distributions</a:t>
            </a:r>
            <a:endParaRPr lang="en-US" dirty="0"/>
          </a:p>
        </p:txBody>
      </p:sp>
      <p:sp>
        <p:nvSpPr>
          <p:cNvPr id="5" name="Title 1"/>
          <p:cNvSpPr txBox="1">
            <a:spLocks/>
          </p:cNvSpPr>
          <p:nvPr/>
        </p:nvSpPr>
        <p:spPr>
          <a:xfrm>
            <a:off x="239995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Depends on laser intensity</a:t>
            </a:r>
            <a:endParaRPr lang="en-US" sz="2000" dirty="0"/>
          </a:p>
        </p:txBody>
      </p:sp>
      <p:pic>
        <p:nvPicPr>
          <p:cNvPr id="3" name="Picture 2" descr="Apparatus.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714500"/>
            <a:ext cx="9144000" cy="5143500"/>
          </a:xfrm>
          <a:prstGeom prst="rect">
            <a:avLst/>
          </a:prstGeom>
        </p:spPr>
      </p:pic>
      <p:sp>
        <p:nvSpPr>
          <p:cNvPr id="6" name="Slide Number Placeholder 5"/>
          <p:cNvSpPr>
            <a:spLocks noGrp="1"/>
          </p:cNvSpPr>
          <p:nvPr>
            <p:ph type="sldNum" sz="quarter" idx="12"/>
          </p:nvPr>
        </p:nvSpPr>
        <p:spPr/>
        <p:txBody>
          <a:bodyPr/>
          <a:lstStyle/>
          <a:p>
            <a:fld id="{218B6639-C074-8B48-BE1A-E225E0D3ED0C}" type="slidenum">
              <a:rPr lang="en-US" smtClean="0"/>
              <a:t>25</a:t>
            </a:fld>
            <a:endParaRPr lang="en-US"/>
          </a:p>
        </p:txBody>
      </p:sp>
    </p:spTree>
    <p:extLst>
      <p:ext uri="{BB962C8B-B14F-4D97-AF65-F5344CB8AC3E}">
        <p14:creationId xmlns:p14="http://schemas.microsoft.com/office/powerpoint/2010/main" val="33750991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Asymmetric ion distributions</a:t>
            </a:r>
            <a:endParaRPr lang="en-US" dirty="0"/>
          </a:p>
        </p:txBody>
      </p:sp>
      <p:pic>
        <p:nvPicPr>
          <p:cNvPr id="4" name="Picture 3"/>
          <p:cNvPicPr/>
          <p:nvPr/>
        </p:nvPicPr>
        <p:blipFill rotWithShape="1">
          <a:blip r:embed="rId3" cstate="screen">
            <a:extLst>
              <a:ext uri="{28A0092B-C50C-407E-A947-70E740481C1C}">
                <a14:useLocalDpi xmlns:a14="http://schemas.microsoft.com/office/drawing/2010/main"/>
              </a:ext>
            </a:extLst>
          </a:blip>
          <a:srcRect/>
          <a:stretch/>
        </p:blipFill>
        <p:spPr bwMode="auto">
          <a:xfrm>
            <a:off x="795867" y="1617526"/>
            <a:ext cx="7866162" cy="5055582"/>
          </a:xfrm>
          <a:prstGeom prst="rect">
            <a:avLst/>
          </a:prstGeom>
          <a:noFill/>
          <a:ln>
            <a:noFill/>
          </a:ln>
          <a:extLst>
            <a:ext uri="{53640926-AAD7-44d8-BBD7-CCE9431645EC}">
              <a14:shadowObscured xmlns:a14="http://schemas.microsoft.com/office/drawing/2010/main"/>
            </a:ext>
          </a:extLst>
        </p:spPr>
      </p:pic>
      <p:sp>
        <p:nvSpPr>
          <p:cNvPr id="5" name="Title 1"/>
          <p:cNvSpPr txBox="1">
            <a:spLocks/>
          </p:cNvSpPr>
          <p:nvPr/>
        </p:nvSpPr>
        <p:spPr>
          <a:xfrm>
            <a:off x="2399956" y="1104804"/>
            <a:ext cx="3794822" cy="48450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Depends on sample composition</a:t>
            </a:r>
            <a:endParaRPr lang="en-US" sz="2000" dirty="0"/>
          </a:p>
        </p:txBody>
      </p:sp>
      <p:sp>
        <p:nvSpPr>
          <p:cNvPr id="3" name="Slide Number Placeholder 2"/>
          <p:cNvSpPr>
            <a:spLocks noGrp="1"/>
          </p:cNvSpPr>
          <p:nvPr>
            <p:ph type="sldNum" sz="quarter" idx="12"/>
          </p:nvPr>
        </p:nvSpPr>
        <p:spPr/>
        <p:txBody>
          <a:bodyPr/>
          <a:lstStyle/>
          <a:p>
            <a:fld id="{218B6639-C074-8B48-BE1A-E225E0D3ED0C}" type="slidenum">
              <a:rPr lang="en-US" smtClean="0"/>
              <a:t>26</a:t>
            </a:fld>
            <a:endParaRPr lang="en-US"/>
          </a:p>
        </p:txBody>
      </p:sp>
    </p:spTree>
    <p:extLst>
      <p:ext uri="{BB962C8B-B14F-4D97-AF65-F5344CB8AC3E}">
        <p14:creationId xmlns:p14="http://schemas.microsoft.com/office/powerpoint/2010/main" val="11669512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microscop</a:t>
            </a:r>
            <a:r>
              <a:rPr lang="en-US" dirty="0"/>
              <a:t>y</a:t>
            </a:r>
          </a:p>
        </p:txBody>
      </p:sp>
      <p:sp>
        <p:nvSpPr>
          <p:cNvPr id="5" name="Title 1"/>
          <p:cNvSpPr txBox="1">
            <a:spLocks/>
          </p:cNvSpPr>
          <p:nvPr/>
        </p:nvSpPr>
        <p:spPr>
          <a:xfrm>
            <a:off x="239995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Reveals particle morphology</a:t>
            </a:r>
            <a:endParaRPr lang="en-US" sz="2000"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80792" y="1715927"/>
            <a:ext cx="4982747" cy="5015571"/>
          </a:xfrm>
          <a:prstGeom prst="rect">
            <a:avLst/>
          </a:prstGeom>
        </p:spPr>
      </p:pic>
      <p:sp>
        <p:nvSpPr>
          <p:cNvPr id="6" name="Slide Number Placeholder 5"/>
          <p:cNvSpPr>
            <a:spLocks noGrp="1"/>
          </p:cNvSpPr>
          <p:nvPr>
            <p:ph type="sldNum" sz="quarter" idx="12"/>
          </p:nvPr>
        </p:nvSpPr>
        <p:spPr/>
        <p:txBody>
          <a:bodyPr/>
          <a:lstStyle/>
          <a:p>
            <a:fld id="{218B6639-C074-8B48-BE1A-E225E0D3ED0C}" type="slidenum">
              <a:rPr lang="en-US" smtClean="0"/>
              <a:t>27</a:t>
            </a:fld>
            <a:endParaRPr lang="en-US"/>
          </a:p>
        </p:txBody>
      </p:sp>
    </p:spTree>
    <p:extLst>
      <p:ext uri="{BB962C8B-B14F-4D97-AF65-F5344CB8AC3E}">
        <p14:creationId xmlns:p14="http://schemas.microsoft.com/office/powerpoint/2010/main" val="40144157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FDTD simulations</a:t>
            </a:r>
            <a:endParaRPr lang="en-US" dirty="0"/>
          </a:p>
        </p:txBody>
      </p:sp>
      <p:sp>
        <p:nvSpPr>
          <p:cNvPr id="4" name="Title 1"/>
          <p:cNvSpPr txBox="1">
            <a:spLocks/>
          </p:cNvSpPr>
          <p:nvPr/>
        </p:nvSpPr>
        <p:spPr>
          <a:xfrm>
            <a:off x="2562096" y="1104804"/>
            <a:ext cx="3597265" cy="484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Explain light absorption</a:t>
            </a:r>
            <a:endParaRPr lang="en-US" sz="2000" dirty="0"/>
          </a:p>
        </p:txBody>
      </p:sp>
      <p:pic>
        <p:nvPicPr>
          <p:cNvPr id="5" name="Picture 4"/>
          <p:cNvPicPr/>
          <p:nvPr/>
        </p:nvPicPr>
        <p:blipFill>
          <a:blip r:embed="rId3" cstate="print">
            <a:extLst>
              <a:ext uri="{28A0092B-C50C-407E-A947-70E740481C1C}">
                <a14:useLocalDpi xmlns:a14="http://schemas.microsoft.com/office/drawing/2010/main"/>
              </a:ext>
            </a:extLst>
          </a:blip>
          <a:srcRect/>
          <a:stretch>
            <a:fillRect/>
          </a:stretch>
        </p:blipFill>
        <p:spPr bwMode="auto">
          <a:xfrm>
            <a:off x="1974226" y="1725364"/>
            <a:ext cx="5139118" cy="4709301"/>
          </a:xfrm>
          <a:prstGeom prst="rect">
            <a:avLst/>
          </a:prstGeom>
          <a:noFill/>
          <a:ln>
            <a:noFill/>
          </a:ln>
        </p:spPr>
      </p:pic>
      <p:sp>
        <p:nvSpPr>
          <p:cNvPr id="3" name="Slide Number Placeholder 2"/>
          <p:cNvSpPr>
            <a:spLocks noGrp="1"/>
          </p:cNvSpPr>
          <p:nvPr>
            <p:ph type="sldNum" sz="quarter" idx="12"/>
          </p:nvPr>
        </p:nvSpPr>
        <p:spPr/>
        <p:txBody>
          <a:bodyPr/>
          <a:lstStyle/>
          <a:p>
            <a:fld id="{218B6639-C074-8B48-BE1A-E225E0D3ED0C}" type="slidenum">
              <a:rPr lang="en-US" smtClean="0"/>
              <a:t>28</a:t>
            </a:fld>
            <a:endParaRPr lang="en-US"/>
          </a:p>
        </p:txBody>
      </p:sp>
    </p:spTree>
    <p:extLst>
      <p:ext uri="{BB962C8B-B14F-4D97-AF65-F5344CB8AC3E}">
        <p14:creationId xmlns:p14="http://schemas.microsoft.com/office/powerpoint/2010/main" val="33801597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Picture 3"/>
          <p:cNvPicPr/>
          <p:nvPr/>
        </p:nvPicPr>
        <p:blipFill>
          <a:blip r:embed="rId3" cstate="print">
            <a:extLst>
              <a:ext uri="{28A0092B-C50C-407E-A947-70E740481C1C}">
                <a14:useLocalDpi xmlns:a14="http://schemas.microsoft.com/office/drawing/2010/main"/>
              </a:ext>
            </a:extLst>
          </a:blip>
          <a:srcRect/>
          <a:stretch>
            <a:fillRect/>
          </a:stretch>
        </p:blipFill>
        <p:spPr bwMode="auto">
          <a:xfrm>
            <a:off x="250864" y="2174646"/>
            <a:ext cx="8523228" cy="3785887"/>
          </a:xfrm>
          <a:prstGeom prst="rect">
            <a:avLst/>
          </a:prstGeom>
          <a:noFill/>
          <a:ln>
            <a:noFill/>
          </a:ln>
        </p:spPr>
      </p:pic>
      <p:sp>
        <p:nvSpPr>
          <p:cNvPr id="6" name="Title 1"/>
          <p:cNvSpPr txBox="1">
            <a:spLocks/>
          </p:cNvSpPr>
          <p:nvPr/>
        </p:nvSpPr>
        <p:spPr>
          <a:xfrm>
            <a:off x="1681811" y="1175388"/>
            <a:ext cx="5643377" cy="4845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rgbClr val="0000FF"/>
                </a:solidFill>
                <a:latin typeface="Avenir Next Bold"/>
                <a:ea typeface="+mj-ea"/>
                <a:cs typeface="Avenir Next Bold"/>
              </a:defRPr>
            </a:lvl1pPr>
          </a:lstStyle>
          <a:p>
            <a:r>
              <a:rPr lang="en-US" sz="2000" dirty="0" smtClean="0"/>
              <a:t>Ion angular distributions reveal nanoscale optics</a:t>
            </a:r>
            <a:endParaRPr lang="en-US" sz="2000" dirty="0"/>
          </a:p>
        </p:txBody>
      </p:sp>
      <p:sp>
        <p:nvSpPr>
          <p:cNvPr id="3" name="Slide Number Placeholder 2"/>
          <p:cNvSpPr>
            <a:spLocks noGrp="1"/>
          </p:cNvSpPr>
          <p:nvPr>
            <p:ph type="sldNum" sz="quarter" idx="12"/>
          </p:nvPr>
        </p:nvSpPr>
        <p:spPr/>
        <p:txBody>
          <a:bodyPr/>
          <a:lstStyle/>
          <a:p>
            <a:fld id="{218B6639-C074-8B48-BE1A-E225E0D3ED0C}" type="slidenum">
              <a:rPr lang="en-US" smtClean="0"/>
              <a:t>29</a:t>
            </a:fld>
            <a:endParaRPr lang="en-US"/>
          </a:p>
        </p:txBody>
      </p:sp>
      <p:sp>
        <p:nvSpPr>
          <p:cNvPr id="5" name="TextBox 4"/>
          <p:cNvSpPr txBox="1"/>
          <p:nvPr/>
        </p:nvSpPr>
        <p:spPr>
          <a:xfrm>
            <a:off x="4966821" y="6062416"/>
            <a:ext cx="2941831" cy="369332"/>
          </a:xfrm>
          <a:prstGeom prst="rect">
            <a:avLst/>
          </a:prstGeom>
          <a:noFill/>
        </p:spPr>
        <p:txBody>
          <a:bodyPr wrap="none" rtlCol="0">
            <a:spAutoFit/>
          </a:bodyPr>
          <a:lstStyle/>
          <a:p>
            <a:r>
              <a:rPr lang="en-US" dirty="0" smtClean="0"/>
              <a:t>Other particle morphologies?</a:t>
            </a:r>
            <a:endParaRPr lang="en-US" dirty="0"/>
          </a:p>
        </p:txBody>
      </p:sp>
    </p:spTree>
    <p:extLst>
      <p:ext uri="{BB962C8B-B14F-4D97-AF65-F5344CB8AC3E}">
        <p14:creationId xmlns:p14="http://schemas.microsoft.com/office/powerpoint/2010/main" val="15319299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Femtosecond lasers</a:t>
            </a:r>
            <a:endParaRPr lang="en-US" dirty="0"/>
          </a:p>
        </p:txBody>
      </p:sp>
      <p:pic>
        <p:nvPicPr>
          <p:cNvPr id="5" name="Picture 4" descr="Edgerton.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4622" y="2333956"/>
            <a:ext cx="4409621" cy="3429705"/>
          </a:xfrm>
          <a:prstGeom prst="rect">
            <a:avLst/>
          </a:prstGeom>
        </p:spPr>
      </p:pic>
      <p:sp>
        <p:nvSpPr>
          <p:cNvPr id="6" name="TextBox 5"/>
          <p:cNvSpPr txBox="1"/>
          <p:nvPr/>
        </p:nvSpPr>
        <p:spPr>
          <a:xfrm>
            <a:off x="254622" y="5772552"/>
            <a:ext cx="4409621" cy="646331"/>
          </a:xfrm>
          <a:prstGeom prst="rect">
            <a:avLst/>
          </a:prstGeom>
          <a:noFill/>
        </p:spPr>
        <p:txBody>
          <a:bodyPr wrap="square" rtlCol="0">
            <a:spAutoFit/>
          </a:bodyPr>
          <a:lstStyle/>
          <a:p>
            <a:pPr algn="ctr"/>
            <a:r>
              <a:rPr lang="en-US" dirty="0" smtClean="0"/>
              <a:t>In order to measure an event in time, </a:t>
            </a:r>
          </a:p>
          <a:p>
            <a:pPr algn="ctr"/>
            <a:r>
              <a:rPr lang="en-US" dirty="0" smtClean="0"/>
              <a:t>you need a shorter one.</a:t>
            </a:r>
            <a:endParaRPr lang="en-US" dirty="0"/>
          </a:p>
        </p:txBody>
      </p:sp>
      <p:sp>
        <p:nvSpPr>
          <p:cNvPr id="7" name="Slide Number Placeholder 6"/>
          <p:cNvSpPr>
            <a:spLocks noGrp="1"/>
          </p:cNvSpPr>
          <p:nvPr>
            <p:ph type="sldNum" sz="quarter" idx="12"/>
          </p:nvPr>
        </p:nvSpPr>
        <p:spPr/>
        <p:txBody>
          <a:bodyPr/>
          <a:lstStyle/>
          <a:p>
            <a:fld id="{218B6639-C074-8B48-BE1A-E225E0D3ED0C}" type="slidenum">
              <a:rPr lang="en-US" smtClean="0"/>
              <a:t>3</a:t>
            </a:fld>
            <a:endParaRPr lang="en-US"/>
          </a:p>
        </p:txBody>
      </p:sp>
      <p:pic>
        <p:nvPicPr>
          <p:cNvPr id="8" name="Picture 2" descr="http://www.nsf.gov/od/lpa/news/02/images/euvlaser1_big.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906212" y="4334798"/>
            <a:ext cx="4144210" cy="12325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4664243" y="2333956"/>
            <a:ext cx="4479757" cy="1493252"/>
          </a:xfrm>
          <a:prstGeom prst="rect">
            <a:avLst/>
          </a:prstGeom>
        </p:spPr>
      </p:pic>
      <p:sp>
        <p:nvSpPr>
          <p:cNvPr id="9" name="TextBox 8"/>
          <p:cNvSpPr txBox="1"/>
          <p:nvPr/>
        </p:nvSpPr>
        <p:spPr>
          <a:xfrm>
            <a:off x="361569" y="1676534"/>
            <a:ext cx="4409621" cy="461665"/>
          </a:xfrm>
          <a:prstGeom prst="rect">
            <a:avLst/>
          </a:prstGeom>
          <a:noFill/>
        </p:spPr>
        <p:txBody>
          <a:bodyPr wrap="square" rtlCol="0">
            <a:spAutoFit/>
          </a:bodyPr>
          <a:lstStyle/>
          <a:p>
            <a:pPr algn="ctr"/>
            <a:r>
              <a:rPr lang="en-US" sz="2400" b="1" dirty="0" smtClean="0"/>
              <a:t>Short pulse duration</a:t>
            </a:r>
            <a:endParaRPr lang="en-US" sz="2400" b="1" dirty="0"/>
          </a:p>
        </p:txBody>
      </p:sp>
      <p:sp>
        <p:nvSpPr>
          <p:cNvPr id="10" name="TextBox 9"/>
          <p:cNvSpPr txBox="1"/>
          <p:nvPr/>
        </p:nvSpPr>
        <p:spPr>
          <a:xfrm>
            <a:off x="4747127" y="1676534"/>
            <a:ext cx="4409621" cy="461665"/>
          </a:xfrm>
          <a:prstGeom prst="rect">
            <a:avLst/>
          </a:prstGeom>
          <a:noFill/>
        </p:spPr>
        <p:txBody>
          <a:bodyPr wrap="square" rtlCol="0">
            <a:spAutoFit/>
          </a:bodyPr>
          <a:lstStyle/>
          <a:p>
            <a:pPr algn="ctr"/>
            <a:r>
              <a:rPr lang="en-US" sz="2400" b="1" dirty="0" smtClean="0"/>
              <a:t>High intensity</a:t>
            </a:r>
            <a:endParaRPr lang="en-US" sz="2400" b="1" dirty="0"/>
          </a:p>
        </p:txBody>
      </p:sp>
      <p:sp>
        <p:nvSpPr>
          <p:cNvPr id="11" name="TextBox 10"/>
          <p:cNvSpPr txBox="1"/>
          <p:nvPr/>
        </p:nvSpPr>
        <p:spPr>
          <a:xfrm>
            <a:off x="4747127" y="3642542"/>
            <a:ext cx="4409621" cy="369332"/>
          </a:xfrm>
          <a:prstGeom prst="rect">
            <a:avLst/>
          </a:prstGeom>
          <a:noFill/>
        </p:spPr>
        <p:txBody>
          <a:bodyPr wrap="square" rtlCol="0">
            <a:spAutoFit/>
          </a:bodyPr>
          <a:lstStyle/>
          <a:p>
            <a:pPr algn="ctr"/>
            <a:r>
              <a:rPr lang="en-US" dirty="0" smtClean="0"/>
              <a:t>Precision machining</a:t>
            </a:r>
            <a:endParaRPr lang="en-US" dirty="0"/>
          </a:p>
        </p:txBody>
      </p:sp>
      <p:sp>
        <p:nvSpPr>
          <p:cNvPr id="12" name="TextBox 11"/>
          <p:cNvSpPr txBox="1"/>
          <p:nvPr/>
        </p:nvSpPr>
        <p:spPr>
          <a:xfrm>
            <a:off x="4747127" y="5641623"/>
            <a:ext cx="4409621" cy="369332"/>
          </a:xfrm>
          <a:prstGeom prst="rect">
            <a:avLst/>
          </a:prstGeom>
          <a:noFill/>
        </p:spPr>
        <p:txBody>
          <a:bodyPr wrap="square" rtlCol="0">
            <a:spAutoFit/>
          </a:bodyPr>
          <a:lstStyle/>
          <a:p>
            <a:pPr algn="ctr"/>
            <a:r>
              <a:rPr lang="en-US" dirty="0" smtClean="0"/>
              <a:t>High harmonic generation (HHG)</a:t>
            </a:r>
            <a:endParaRPr lang="en-US" dirty="0"/>
          </a:p>
        </p:txBody>
      </p:sp>
      <p:sp>
        <p:nvSpPr>
          <p:cNvPr id="4" name="TextBox 3"/>
          <p:cNvSpPr txBox="1"/>
          <p:nvPr/>
        </p:nvSpPr>
        <p:spPr>
          <a:xfrm>
            <a:off x="5097919" y="6049646"/>
            <a:ext cx="3588881" cy="369332"/>
          </a:xfrm>
          <a:prstGeom prst="rect">
            <a:avLst/>
          </a:prstGeom>
          <a:noFill/>
        </p:spPr>
        <p:txBody>
          <a:bodyPr wrap="none" rtlCol="0">
            <a:spAutoFit/>
          </a:bodyPr>
          <a:lstStyle/>
          <a:p>
            <a:r>
              <a:rPr lang="en-US" dirty="0" smtClean="0"/>
              <a:t>~1x10</a:t>
            </a:r>
            <a:r>
              <a:rPr lang="en-US" baseline="30000" dirty="0" smtClean="0"/>
              <a:t>14</a:t>
            </a:r>
            <a:r>
              <a:rPr lang="en-US" dirty="0" smtClean="0"/>
              <a:t> W/cm</a:t>
            </a:r>
            <a:r>
              <a:rPr lang="en-US" baseline="30000" dirty="0" smtClean="0"/>
              <a:t>2</a:t>
            </a:r>
            <a:r>
              <a:rPr lang="en-US" dirty="0" smtClean="0"/>
              <a:t>, ~1 </a:t>
            </a:r>
            <a:r>
              <a:rPr lang="en-US" dirty="0" err="1" smtClean="0"/>
              <a:t>mJ</a:t>
            </a:r>
            <a:r>
              <a:rPr lang="en-US" dirty="0" smtClean="0"/>
              <a:t>/pulse, </a:t>
            </a:r>
            <a:r>
              <a:rPr lang="en-US" dirty="0"/>
              <a:t>~1 kHz</a:t>
            </a:r>
          </a:p>
        </p:txBody>
      </p:sp>
    </p:spTree>
    <p:extLst>
      <p:ext uri="{BB962C8B-B14F-4D97-AF65-F5344CB8AC3E}">
        <p14:creationId xmlns:p14="http://schemas.microsoft.com/office/powerpoint/2010/main" val="11978161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186"/>
            <a:ext cx="8229600" cy="1143000"/>
          </a:xfrm>
        </p:spPr>
        <p:txBody>
          <a:bodyPr>
            <a:normAutofit fontScale="90000"/>
          </a:bodyPr>
          <a:lstStyle/>
          <a:p>
            <a:r>
              <a:rPr lang="en-US" dirty="0" smtClean="0"/>
              <a:t>Study 2b</a:t>
            </a:r>
            <a:br>
              <a:rPr lang="en-US" dirty="0" smtClean="0"/>
            </a:br>
            <a:r>
              <a:rPr lang="en-US" sz="4000" dirty="0" smtClean="0"/>
              <a:t>Shock waves in </a:t>
            </a:r>
            <a:r>
              <a:rPr lang="en-US" sz="4000" dirty="0" err="1" smtClean="0"/>
              <a:t>nanoplasmas</a:t>
            </a:r>
            <a:endParaRPr lang="en-US" sz="4000"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23" y="4156172"/>
            <a:ext cx="5154984" cy="2623082"/>
          </a:xfrm>
          <a:prstGeom prst="rect">
            <a:avLst/>
          </a:prstGeom>
        </p:spPr>
      </p:pic>
      <p:sp>
        <p:nvSpPr>
          <p:cNvPr id="3" name="Slide Number Placeholder 2"/>
          <p:cNvSpPr>
            <a:spLocks noGrp="1"/>
          </p:cNvSpPr>
          <p:nvPr>
            <p:ph type="sldNum" sz="quarter" idx="12"/>
          </p:nvPr>
        </p:nvSpPr>
        <p:spPr/>
        <p:txBody>
          <a:bodyPr/>
          <a:lstStyle/>
          <a:p>
            <a:fld id="{218B6639-C074-8B48-BE1A-E225E0D3ED0C}" type="slidenum">
              <a:rPr lang="en-US" smtClean="0"/>
              <a:t>30</a:t>
            </a:fld>
            <a:endParaRPr lang="en-US"/>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8223" y="1411684"/>
            <a:ext cx="4673843" cy="2629036"/>
          </a:xfrm>
          <a:prstGeom prst="rect">
            <a:avLst/>
          </a:prstGeom>
        </p:spPr>
      </p:pic>
      <p:grpSp>
        <p:nvGrpSpPr>
          <p:cNvPr id="9" name="Group 8"/>
          <p:cNvGrpSpPr/>
          <p:nvPr/>
        </p:nvGrpSpPr>
        <p:grpSpPr>
          <a:xfrm>
            <a:off x="5230026" y="2231950"/>
            <a:ext cx="3913974" cy="3188348"/>
            <a:chOff x="0" y="1609101"/>
            <a:chExt cx="5447963" cy="4437945"/>
          </a:xfrm>
        </p:grpSpPr>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1983046"/>
              <a:ext cx="5447963" cy="4064000"/>
            </a:xfrm>
            <a:prstGeom prst="rect">
              <a:avLst/>
            </a:prstGeom>
          </p:spPr>
        </p:pic>
        <p:sp>
          <p:nvSpPr>
            <p:cNvPr id="11" name="Rectangle 10"/>
            <p:cNvSpPr/>
            <p:nvPr/>
          </p:nvSpPr>
          <p:spPr>
            <a:xfrm>
              <a:off x="646288" y="1609101"/>
              <a:ext cx="4662487" cy="747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Oval 11"/>
          <p:cNvSpPr/>
          <p:nvPr/>
        </p:nvSpPr>
        <p:spPr>
          <a:xfrm>
            <a:off x="6614435" y="2232113"/>
            <a:ext cx="101379" cy="10137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252470" y="2172142"/>
            <a:ext cx="290959" cy="26450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8204661" y="2066347"/>
            <a:ext cx="624999" cy="568182"/>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363207" y="5747121"/>
            <a:ext cx="3565904" cy="646331"/>
          </a:xfrm>
          <a:prstGeom prst="rect">
            <a:avLst/>
          </a:prstGeom>
        </p:spPr>
        <p:txBody>
          <a:bodyPr wrap="square">
            <a:spAutoFit/>
          </a:bodyPr>
          <a:lstStyle/>
          <a:p>
            <a:r>
              <a:rPr lang="en-US" sz="1200" dirty="0" smtClean="0"/>
              <a:t>D</a:t>
            </a:r>
            <a:r>
              <a:rPr lang="en-US" sz="1200" dirty="0"/>
              <a:t>. D. Hickstein et al. Observation and Control of Shock Waves in Individual </a:t>
            </a:r>
            <a:r>
              <a:rPr lang="en-US" sz="1200" dirty="0" err="1"/>
              <a:t>Nanoplasmas</a:t>
            </a:r>
            <a:r>
              <a:rPr lang="en-US" sz="1200" dirty="0"/>
              <a:t>. </a:t>
            </a:r>
            <a:r>
              <a:rPr lang="en-US" sz="1200" i="1" dirty="0"/>
              <a:t>Phys. Rev. </a:t>
            </a:r>
            <a:r>
              <a:rPr lang="en-US" sz="1200" i="1" dirty="0" err="1"/>
              <a:t>Lett</a:t>
            </a:r>
            <a:r>
              <a:rPr lang="en-US" sz="1200" i="1" dirty="0"/>
              <a:t>.</a:t>
            </a:r>
            <a:r>
              <a:rPr lang="en-US" sz="1200" dirty="0"/>
              <a:t> </a:t>
            </a:r>
            <a:r>
              <a:rPr lang="en-US" sz="1200" b="1" dirty="0"/>
              <a:t>112</a:t>
            </a:r>
            <a:r>
              <a:rPr lang="en-US" sz="1200" dirty="0"/>
              <a:t>, 115004 (2014)</a:t>
            </a:r>
            <a:r>
              <a:rPr lang="en-US" sz="1200" dirty="0" smtClean="0"/>
              <a:t>.</a:t>
            </a:r>
            <a:endParaRPr lang="en-US" sz="1200" dirty="0"/>
          </a:p>
        </p:txBody>
      </p:sp>
    </p:spTree>
    <p:extLst>
      <p:ext uri="{BB962C8B-B14F-4D97-AF65-F5344CB8AC3E}">
        <p14:creationId xmlns:p14="http://schemas.microsoft.com/office/powerpoint/2010/main" val="340410746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Study 2c</a:t>
            </a:r>
            <a:br>
              <a:rPr lang="en-US" sz="3600" dirty="0" smtClean="0"/>
            </a:br>
            <a:r>
              <a:rPr lang="en-US" sz="3600" dirty="0" smtClean="0"/>
              <a:t>Evanescent exciton in quantum dots</a:t>
            </a:r>
            <a:endParaRPr lang="en-US" sz="3600" dirty="0"/>
          </a:p>
        </p:txBody>
      </p:sp>
      <p:sp>
        <p:nvSpPr>
          <p:cNvPr id="4" name="Slide Number Placeholder 3"/>
          <p:cNvSpPr>
            <a:spLocks noGrp="1"/>
          </p:cNvSpPr>
          <p:nvPr>
            <p:ph type="sldNum" sz="quarter" idx="12"/>
          </p:nvPr>
        </p:nvSpPr>
        <p:spPr/>
        <p:txBody>
          <a:bodyPr/>
          <a:lstStyle/>
          <a:p>
            <a:fld id="{218B6639-C074-8B48-BE1A-E225E0D3ED0C}" type="slidenum">
              <a:rPr lang="en-US" smtClean="0"/>
              <a:t>31</a:t>
            </a:fld>
            <a:endParaRPr lang="en-US"/>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80776"/>
            <a:ext cx="9144000" cy="4566880"/>
          </a:xfrm>
          <a:prstGeom prst="rect">
            <a:avLst/>
          </a:prstGeom>
        </p:spPr>
      </p:pic>
      <p:sp>
        <p:nvSpPr>
          <p:cNvPr id="6" name="Rectangle 5"/>
          <p:cNvSpPr/>
          <p:nvPr/>
        </p:nvSpPr>
        <p:spPr>
          <a:xfrm>
            <a:off x="258990" y="6199021"/>
            <a:ext cx="7964516" cy="523220"/>
          </a:xfrm>
          <a:prstGeom prst="rect">
            <a:avLst/>
          </a:prstGeom>
        </p:spPr>
        <p:txBody>
          <a:bodyPr wrap="square">
            <a:spAutoFit/>
          </a:bodyPr>
          <a:lstStyle/>
          <a:p>
            <a:r>
              <a:rPr lang="en-US" sz="1400" dirty="0" smtClean="0"/>
              <a:t>W</a:t>
            </a:r>
            <a:r>
              <a:rPr lang="en-US" sz="1400" dirty="0"/>
              <a:t>. </a:t>
            </a:r>
            <a:r>
              <a:rPr lang="en-US" sz="1400" dirty="0" err="1"/>
              <a:t>Xiong</a:t>
            </a:r>
            <a:r>
              <a:rPr lang="en-US" sz="1400" dirty="0"/>
              <a:t>, D. D. Hickstein, et al. Photoelectron Spectroscopy of CdSe </a:t>
            </a:r>
            <a:r>
              <a:rPr lang="en-US" sz="1400" dirty="0" err="1"/>
              <a:t>Nanocrystals</a:t>
            </a:r>
            <a:r>
              <a:rPr lang="en-US" sz="1400" dirty="0"/>
              <a:t> in the Gas Phase: A Direct Measure of the Evanescent Electron Wave Function of Quantum Dots. </a:t>
            </a:r>
            <a:r>
              <a:rPr lang="en-US" sz="1400" i="1" dirty="0"/>
              <a:t>Nano </a:t>
            </a:r>
            <a:r>
              <a:rPr lang="en-US" sz="1400" i="1" dirty="0" err="1"/>
              <a:t>Lett</a:t>
            </a:r>
            <a:r>
              <a:rPr lang="en-US" sz="1400" i="1" dirty="0"/>
              <a:t>.</a:t>
            </a:r>
            <a:r>
              <a:rPr lang="en-US" sz="1400" dirty="0"/>
              <a:t> </a:t>
            </a:r>
            <a:r>
              <a:rPr lang="en-US" sz="1400" b="1" dirty="0"/>
              <a:t>13</a:t>
            </a:r>
            <a:r>
              <a:rPr lang="en-US" sz="1400" dirty="0"/>
              <a:t>, 2924 (2013)</a:t>
            </a:r>
            <a:r>
              <a:rPr lang="en-US" sz="1400" dirty="0" smtClean="0"/>
              <a:t>.</a:t>
            </a:r>
            <a:endParaRPr lang="en-US" sz="1400" dirty="0"/>
          </a:p>
        </p:txBody>
      </p:sp>
    </p:spTree>
    <p:extLst>
      <p:ext uri="{BB962C8B-B14F-4D97-AF65-F5344CB8AC3E}">
        <p14:creationId xmlns:p14="http://schemas.microsoft.com/office/powerpoint/2010/main" val="349160498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059"/>
            <a:ext cx="8229600" cy="1143000"/>
          </a:xfrm>
        </p:spPr>
        <p:txBody>
          <a:bodyPr>
            <a:normAutofit fontScale="90000"/>
          </a:bodyPr>
          <a:lstStyle/>
          <a:p>
            <a:r>
              <a:rPr lang="en-US" dirty="0" smtClean="0"/>
              <a:t>Study 2d</a:t>
            </a:r>
            <a:br>
              <a:rPr lang="en-US" dirty="0" smtClean="0"/>
            </a:br>
            <a:r>
              <a:rPr lang="en-US" sz="3600" dirty="0" smtClean="0"/>
              <a:t>Charge transfer in quantum dots</a:t>
            </a:r>
            <a:endParaRPr lang="en-US" dirty="0"/>
          </a:p>
        </p:txBody>
      </p:sp>
      <p:pic>
        <p:nvPicPr>
          <p:cNvPr id="5" name="Picture 4"/>
          <p:cNvPicPr/>
          <p:nvPr/>
        </p:nvPicPr>
        <p:blipFill>
          <a:blip r:embed="rId3" cstate="screen">
            <a:extLst>
              <a:ext uri="{28A0092B-C50C-407E-A947-70E740481C1C}">
                <a14:useLocalDpi xmlns:a14="http://schemas.microsoft.com/office/drawing/2010/main"/>
              </a:ext>
            </a:extLst>
          </a:blip>
          <a:stretch>
            <a:fillRect/>
          </a:stretch>
        </p:blipFill>
        <p:spPr>
          <a:xfrm>
            <a:off x="4803224" y="1588516"/>
            <a:ext cx="3883576" cy="4711503"/>
          </a:xfrm>
          <a:prstGeom prst="rect">
            <a:avLst/>
          </a:prstGeom>
        </p:spPr>
      </p:pic>
      <p:pic>
        <p:nvPicPr>
          <p:cNvPr id="6" name="Picture 5"/>
          <p:cNvPicPr/>
          <p:nvPr/>
        </p:nvPicPr>
        <p:blipFill>
          <a:blip r:embed="rId4" cstate="screen">
            <a:extLst>
              <a:ext uri="{28A0092B-C50C-407E-A947-70E740481C1C}">
                <a14:useLocalDpi xmlns:a14="http://schemas.microsoft.com/office/drawing/2010/main"/>
              </a:ext>
            </a:extLst>
          </a:blip>
          <a:stretch>
            <a:fillRect/>
          </a:stretch>
        </p:blipFill>
        <p:spPr>
          <a:xfrm>
            <a:off x="457200" y="1535910"/>
            <a:ext cx="4154212" cy="4448776"/>
          </a:xfrm>
          <a:prstGeom prst="rect">
            <a:avLst/>
          </a:prstGeom>
        </p:spPr>
      </p:pic>
      <p:sp>
        <p:nvSpPr>
          <p:cNvPr id="7" name="Slide Number Placeholder 6"/>
          <p:cNvSpPr>
            <a:spLocks noGrp="1"/>
          </p:cNvSpPr>
          <p:nvPr>
            <p:ph type="sldNum" sz="quarter" idx="12"/>
          </p:nvPr>
        </p:nvSpPr>
        <p:spPr/>
        <p:txBody>
          <a:bodyPr/>
          <a:lstStyle/>
          <a:p>
            <a:fld id="{218B6639-C074-8B48-BE1A-E225E0D3ED0C}" type="slidenum">
              <a:rPr lang="en-US" smtClean="0"/>
              <a:t>32</a:t>
            </a:fld>
            <a:endParaRPr lang="en-US"/>
          </a:p>
        </p:txBody>
      </p:sp>
      <p:sp>
        <p:nvSpPr>
          <p:cNvPr id="3" name="Rectangle 2"/>
          <p:cNvSpPr/>
          <p:nvPr/>
        </p:nvSpPr>
        <p:spPr>
          <a:xfrm>
            <a:off x="39412" y="6238790"/>
            <a:ext cx="8389361" cy="646331"/>
          </a:xfrm>
          <a:prstGeom prst="rect">
            <a:avLst/>
          </a:prstGeom>
        </p:spPr>
        <p:txBody>
          <a:bodyPr wrap="square">
            <a:spAutoFit/>
          </a:bodyPr>
          <a:lstStyle/>
          <a:p>
            <a:r>
              <a:rPr lang="en-US" dirty="0" smtClean="0"/>
              <a:t>J</a:t>
            </a:r>
            <a:r>
              <a:rPr lang="en-US" dirty="0"/>
              <a:t>. L. Ellis, D. D. Hickstein, et al. Solvents Effects on Charge Transfer from Quantum Dots. </a:t>
            </a:r>
            <a:r>
              <a:rPr lang="en-US" i="1" dirty="0"/>
              <a:t>J. Am. Chem. Soc.</a:t>
            </a:r>
            <a:r>
              <a:rPr lang="en-US" dirty="0"/>
              <a:t> </a:t>
            </a:r>
            <a:r>
              <a:rPr lang="en-US" b="1" dirty="0"/>
              <a:t>137</a:t>
            </a:r>
            <a:r>
              <a:rPr lang="en-US" dirty="0"/>
              <a:t>, 3759 (2015)</a:t>
            </a:r>
            <a:endParaRPr lang="en-US" dirty="0"/>
          </a:p>
        </p:txBody>
      </p:sp>
    </p:spTree>
    <p:extLst>
      <p:ext uri="{BB962C8B-B14F-4D97-AF65-F5344CB8AC3E}">
        <p14:creationId xmlns:p14="http://schemas.microsoft.com/office/powerpoint/2010/main" val="6823263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534" y="690380"/>
            <a:ext cx="7940986" cy="1143000"/>
          </a:xfrm>
        </p:spPr>
        <p:txBody>
          <a:bodyPr>
            <a:normAutofit fontScale="90000"/>
          </a:bodyPr>
          <a:lstStyle/>
          <a:p>
            <a:r>
              <a:rPr lang="en-US" dirty="0" smtClean="0"/>
              <a:t>Study </a:t>
            </a:r>
            <a:r>
              <a:rPr lang="en-US" dirty="0" smtClean="0"/>
              <a:t>3</a:t>
            </a:r>
            <a:r>
              <a:rPr lang="en-US" dirty="0" smtClean="0"/>
              <a:t/>
            </a:r>
            <a:br>
              <a:rPr lang="en-US" dirty="0" smtClean="0"/>
            </a:br>
            <a:r>
              <a:rPr lang="en-US" sz="3600" dirty="0" smtClean="0"/>
              <a:t>SFI in two-pulse circularly polarized fields</a:t>
            </a:r>
            <a:endParaRPr lang="en-US" sz="4900" dirty="0"/>
          </a:p>
        </p:txBody>
      </p:sp>
      <p:sp>
        <p:nvSpPr>
          <p:cNvPr id="5" name="Slide Number Placeholder 4"/>
          <p:cNvSpPr>
            <a:spLocks noGrp="1"/>
          </p:cNvSpPr>
          <p:nvPr>
            <p:ph type="sldNum" sz="quarter" idx="12"/>
          </p:nvPr>
        </p:nvSpPr>
        <p:spPr/>
        <p:txBody>
          <a:bodyPr/>
          <a:lstStyle/>
          <a:p>
            <a:fld id="{218B6639-C074-8B48-BE1A-E225E0D3ED0C}" type="slidenum">
              <a:rPr lang="en-US" smtClean="0"/>
              <a:t>33</a:t>
            </a:fld>
            <a:endParaRPr lang="en-US"/>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8382" y="1931754"/>
            <a:ext cx="6299128" cy="4199419"/>
          </a:xfrm>
          <a:prstGeom prst="rect">
            <a:avLst/>
          </a:prstGeom>
        </p:spPr>
      </p:pic>
      <p:sp>
        <p:nvSpPr>
          <p:cNvPr id="4" name="Rectangle 3"/>
          <p:cNvSpPr/>
          <p:nvPr/>
        </p:nvSpPr>
        <p:spPr>
          <a:xfrm>
            <a:off x="220502" y="6063962"/>
            <a:ext cx="8131018" cy="584776"/>
          </a:xfrm>
          <a:prstGeom prst="rect">
            <a:avLst/>
          </a:prstGeom>
        </p:spPr>
        <p:txBody>
          <a:bodyPr wrap="square">
            <a:spAutoFit/>
          </a:bodyPr>
          <a:lstStyle/>
          <a:p>
            <a:r>
              <a:rPr lang="en-US" sz="1600" dirty="0" smtClean="0"/>
              <a:t>C. A. Mancuso; D. D. Hickstein. </a:t>
            </a:r>
            <a:r>
              <a:rPr lang="en-US" sz="1600" dirty="0"/>
              <a:t>et al. Strong-field ionization with two-color circularly polarized laser fields. </a:t>
            </a:r>
            <a:r>
              <a:rPr lang="en-US" sz="1600" i="1" dirty="0"/>
              <a:t>Phys. Rev. A</a:t>
            </a:r>
            <a:r>
              <a:rPr lang="en-US" sz="1600" dirty="0"/>
              <a:t> </a:t>
            </a:r>
            <a:r>
              <a:rPr lang="en-US" sz="1600" b="1" dirty="0"/>
              <a:t>91</a:t>
            </a:r>
            <a:r>
              <a:rPr lang="en-US" sz="1600" dirty="0"/>
              <a:t>, 031402(R) (2015)</a:t>
            </a:r>
            <a:r>
              <a:rPr lang="en-US" sz="1600" dirty="0" smtClean="0"/>
              <a:t>.</a:t>
            </a:r>
          </a:p>
        </p:txBody>
      </p:sp>
    </p:spTree>
    <p:extLst>
      <p:ext uri="{BB962C8B-B14F-4D97-AF65-F5344CB8AC3E}">
        <p14:creationId xmlns:p14="http://schemas.microsoft.com/office/powerpoint/2010/main" val="347156849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Circularly polarized HHG</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34</a:t>
            </a:fld>
            <a:endParaRPr lang="en-US"/>
          </a:p>
        </p:txBody>
      </p:sp>
      <p:sp>
        <p:nvSpPr>
          <p:cNvPr id="3" name="TextBox 2"/>
          <p:cNvSpPr txBox="1"/>
          <p:nvPr/>
        </p:nvSpPr>
        <p:spPr>
          <a:xfrm>
            <a:off x="-25658" y="6027003"/>
            <a:ext cx="8390285" cy="830997"/>
          </a:xfrm>
          <a:prstGeom prst="rect">
            <a:avLst/>
          </a:prstGeom>
          <a:noFill/>
        </p:spPr>
        <p:txBody>
          <a:bodyPr wrap="square" rtlCol="0">
            <a:spAutoFit/>
          </a:bodyPr>
          <a:lstStyle/>
          <a:p>
            <a:r>
              <a:rPr lang="en-US" sz="1200" dirty="0"/>
              <a:t>1. </a:t>
            </a:r>
            <a:r>
              <a:rPr lang="en-US" sz="1200" dirty="0" err="1"/>
              <a:t>Kfir</a:t>
            </a:r>
            <a:r>
              <a:rPr lang="en-US" sz="1200" dirty="0"/>
              <a:t>, O. et al. Generation of bright circularly-polarized extreme ultraviolet high harmonics for magnetic circular dichroism spectroscopy. </a:t>
            </a:r>
            <a:r>
              <a:rPr lang="en-US" sz="1200" i="1" dirty="0"/>
              <a:t>Nat. Photon</a:t>
            </a:r>
            <a:r>
              <a:rPr lang="en-US" sz="1200" dirty="0"/>
              <a:t>. </a:t>
            </a:r>
            <a:r>
              <a:rPr lang="en-US" sz="1200" b="1" dirty="0"/>
              <a:t>9</a:t>
            </a:r>
            <a:r>
              <a:rPr lang="en-US" sz="1200" dirty="0"/>
              <a:t>, 99–105 (2015).</a:t>
            </a:r>
          </a:p>
          <a:p>
            <a:r>
              <a:rPr lang="en-US" sz="1200" dirty="0"/>
              <a:t>2. Fleischer, A., </a:t>
            </a:r>
            <a:r>
              <a:rPr lang="en-US" sz="1200" dirty="0" err="1"/>
              <a:t>Kfir</a:t>
            </a:r>
            <a:r>
              <a:rPr lang="en-US" sz="1200" dirty="0"/>
              <a:t>, O., </a:t>
            </a:r>
            <a:r>
              <a:rPr lang="en-US" sz="1200" dirty="0" err="1"/>
              <a:t>Diskin</a:t>
            </a:r>
            <a:r>
              <a:rPr lang="en-US" sz="1200" dirty="0"/>
              <a:t>, T., </a:t>
            </a:r>
            <a:r>
              <a:rPr lang="en-US" sz="1200" dirty="0" err="1"/>
              <a:t>Sidorenko</a:t>
            </a:r>
            <a:r>
              <a:rPr lang="en-US" sz="1200" dirty="0"/>
              <a:t>, P. &amp; Cohen, O. Spin angular momentum and tunable polarization in high-harmonic generation. </a:t>
            </a:r>
            <a:r>
              <a:rPr lang="en-US" sz="1200" i="1" dirty="0"/>
              <a:t>Nat. Photon.</a:t>
            </a:r>
            <a:r>
              <a:rPr lang="en-US" sz="1200" dirty="0"/>
              <a:t> </a:t>
            </a:r>
            <a:r>
              <a:rPr lang="en-US" sz="1200" b="1" dirty="0"/>
              <a:t>8</a:t>
            </a:r>
            <a:r>
              <a:rPr lang="en-US" sz="1200" dirty="0"/>
              <a:t>, 543–549 (2014).</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71036" y="1417638"/>
            <a:ext cx="3378724" cy="427452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8637" y="1382691"/>
            <a:ext cx="5199846" cy="2172304"/>
          </a:xfrm>
          <a:prstGeom prst="rect">
            <a:avLst/>
          </a:prstGeom>
        </p:spPr>
      </p:pic>
      <p:sp>
        <p:nvSpPr>
          <p:cNvPr id="9" name="TextBox 8"/>
          <p:cNvSpPr txBox="1"/>
          <p:nvPr/>
        </p:nvSpPr>
        <p:spPr>
          <a:xfrm>
            <a:off x="282242" y="3319950"/>
            <a:ext cx="1033494" cy="646331"/>
          </a:xfrm>
          <a:prstGeom prst="rect">
            <a:avLst/>
          </a:prstGeom>
          <a:noFill/>
        </p:spPr>
        <p:txBody>
          <a:bodyPr wrap="none" rtlCol="0">
            <a:spAutoFit/>
          </a:bodyPr>
          <a:lstStyle/>
          <a:p>
            <a:pPr algn="ctr"/>
            <a:r>
              <a:rPr lang="en-US" b="1" dirty="0" err="1" smtClean="0">
                <a:solidFill>
                  <a:srgbClr val="FF0000"/>
                </a:solidFill>
              </a:rPr>
              <a:t>ω</a:t>
            </a:r>
            <a:endParaRPr lang="en-US" b="1" dirty="0">
              <a:solidFill>
                <a:srgbClr val="FF0000"/>
              </a:solidFill>
            </a:endParaRPr>
          </a:p>
          <a:p>
            <a:pPr algn="ctr"/>
            <a:r>
              <a:rPr lang="en-US" b="1" dirty="0" smtClean="0">
                <a:solidFill>
                  <a:srgbClr val="FF0000"/>
                </a:solidFill>
              </a:rPr>
              <a:t>(800 nm)</a:t>
            </a:r>
            <a:endParaRPr lang="en-US" b="1" dirty="0">
              <a:solidFill>
                <a:srgbClr val="FF0000"/>
              </a:solidFill>
            </a:endParaRPr>
          </a:p>
        </p:txBody>
      </p:sp>
      <p:sp>
        <p:nvSpPr>
          <p:cNvPr id="10" name="TextBox 9"/>
          <p:cNvSpPr txBox="1"/>
          <p:nvPr/>
        </p:nvSpPr>
        <p:spPr>
          <a:xfrm>
            <a:off x="1879437" y="3351691"/>
            <a:ext cx="1043299" cy="646331"/>
          </a:xfrm>
          <a:prstGeom prst="rect">
            <a:avLst/>
          </a:prstGeom>
          <a:noFill/>
        </p:spPr>
        <p:txBody>
          <a:bodyPr wrap="none" rtlCol="0">
            <a:spAutoFit/>
          </a:bodyPr>
          <a:lstStyle/>
          <a:p>
            <a:pPr algn="ctr"/>
            <a:r>
              <a:rPr lang="en-US" b="1" dirty="0" smtClean="0">
                <a:solidFill>
                  <a:srgbClr val="0000FF"/>
                </a:solidFill>
              </a:rPr>
              <a:t>2ω</a:t>
            </a:r>
            <a:endParaRPr lang="en-US" b="1" dirty="0">
              <a:solidFill>
                <a:srgbClr val="0000FF"/>
              </a:solidFill>
            </a:endParaRPr>
          </a:p>
          <a:p>
            <a:pPr algn="ctr"/>
            <a:r>
              <a:rPr lang="en-US" b="1" dirty="0" smtClean="0">
                <a:solidFill>
                  <a:srgbClr val="0000FF"/>
                </a:solidFill>
              </a:rPr>
              <a:t>(400 nm)</a:t>
            </a:r>
            <a:endParaRPr lang="en-US" b="1" dirty="0">
              <a:solidFill>
                <a:srgbClr val="0000FF"/>
              </a:solidFill>
            </a:endParaRPr>
          </a:p>
        </p:txBody>
      </p:sp>
      <p:sp>
        <p:nvSpPr>
          <p:cNvPr id="11" name="TextBox 10"/>
          <p:cNvSpPr txBox="1"/>
          <p:nvPr/>
        </p:nvSpPr>
        <p:spPr>
          <a:xfrm>
            <a:off x="3824591" y="3351691"/>
            <a:ext cx="1163224" cy="646331"/>
          </a:xfrm>
          <a:prstGeom prst="rect">
            <a:avLst/>
          </a:prstGeom>
          <a:noFill/>
        </p:spPr>
        <p:txBody>
          <a:bodyPr wrap="none" rtlCol="0">
            <a:spAutoFit/>
          </a:bodyPr>
          <a:lstStyle/>
          <a:p>
            <a:pPr algn="ctr"/>
            <a:r>
              <a:rPr lang="en-US" b="1" dirty="0" smtClean="0">
                <a:solidFill>
                  <a:schemeClr val="accent4">
                    <a:lumMod val="75000"/>
                  </a:schemeClr>
                </a:solidFill>
              </a:rPr>
              <a:t>Combined</a:t>
            </a:r>
            <a:br>
              <a:rPr lang="en-US" b="1" dirty="0" smtClean="0">
                <a:solidFill>
                  <a:schemeClr val="accent4">
                    <a:lumMod val="75000"/>
                  </a:schemeClr>
                </a:solidFill>
              </a:rPr>
            </a:br>
            <a:r>
              <a:rPr lang="en-US" b="1" dirty="0" smtClean="0">
                <a:solidFill>
                  <a:schemeClr val="accent4">
                    <a:lumMod val="75000"/>
                  </a:schemeClr>
                </a:solidFill>
              </a:rPr>
              <a:t>field</a:t>
            </a:r>
            <a:endParaRPr lang="en-US" b="1" dirty="0">
              <a:solidFill>
                <a:schemeClr val="accent4">
                  <a:lumMod val="75000"/>
                </a:schemeClr>
              </a:solidFill>
            </a:endParaRP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200" y="4215534"/>
            <a:ext cx="4705573" cy="1811469"/>
          </a:xfrm>
          <a:prstGeom prst="rect">
            <a:avLst/>
          </a:prstGeom>
        </p:spPr>
      </p:pic>
    </p:spTree>
    <p:extLst>
      <p:ext uri="{BB962C8B-B14F-4D97-AF65-F5344CB8AC3E}">
        <p14:creationId xmlns:p14="http://schemas.microsoft.com/office/powerpoint/2010/main" val="181025758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3105"/>
            <a:ext cx="7633364" cy="1143000"/>
          </a:xfrm>
        </p:spPr>
        <p:txBody>
          <a:bodyPr>
            <a:normAutofit fontScale="90000"/>
          </a:bodyPr>
          <a:lstStyle/>
          <a:p>
            <a:r>
              <a:rPr lang="en-US" dirty="0" smtClean="0"/>
              <a:t>Strong-field ionization in two-color counter-rotating fields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35</a:t>
            </a:fld>
            <a:endParaRPr lang="en-US"/>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63921"/>
            <a:ext cx="9144000" cy="4592429"/>
          </a:xfrm>
          <a:prstGeom prst="rect">
            <a:avLst/>
          </a:prstGeom>
        </p:spPr>
      </p:pic>
    </p:spTree>
    <p:extLst>
      <p:ext uri="{BB962C8B-B14F-4D97-AF65-F5344CB8AC3E}">
        <p14:creationId xmlns:p14="http://schemas.microsoft.com/office/powerpoint/2010/main" val="31714677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484" y="1823785"/>
            <a:ext cx="8258786" cy="4752006"/>
          </a:xfrm>
          <a:prstGeom prst="rect">
            <a:avLst/>
          </a:prstGeom>
        </p:spPr>
      </p:pic>
      <p:sp>
        <p:nvSpPr>
          <p:cNvPr id="2" name="Title 1"/>
          <p:cNvSpPr>
            <a:spLocks noGrp="1"/>
          </p:cNvSpPr>
          <p:nvPr>
            <p:ph type="title"/>
          </p:nvPr>
        </p:nvSpPr>
        <p:spPr>
          <a:xfrm>
            <a:off x="457200" y="274638"/>
            <a:ext cx="7176164" cy="1143000"/>
          </a:xfrm>
        </p:spPr>
        <p:txBody>
          <a:bodyPr>
            <a:normAutofit fontScale="90000"/>
          </a:bodyPr>
          <a:lstStyle/>
          <a:p>
            <a:r>
              <a:rPr lang="en-US" dirty="0" smtClean="0"/>
              <a:t>Photoelectron distribution </a:t>
            </a:r>
            <a:r>
              <a:rPr lang="en-US" sz="2700" dirty="0" smtClean="0"/>
              <a:t>changes with time-delay</a:t>
            </a:r>
            <a:endParaRPr lang="en-US" sz="2700" dirty="0"/>
          </a:p>
        </p:txBody>
      </p:sp>
      <p:sp>
        <p:nvSpPr>
          <p:cNvPr id="4" name="Slide Number Placeholder 3"/>
          <p:cNvSpPr>
            <a:spLocks noGrp="1"/>
          </p:cNvSpPr>
          <p:nvPr>
            <p:ph type="sldNum" sz="quarter" idx="12"/>
          </p:nvPr>
        </p:nvSpPr>
        <p:spPr/>
        <p:txBody>
          <a:bodyPr/>
          <a:lstStyle/>
          <a:p>
            <a:fld id="{218B6639-C074-8B48-BE1A-E225E0D3ED0C}" type="slidenum">
              <a:rPr lang="en-US" smtClean="0"/>
              <a:t>36</a:t>
            </a:fld>
            <a:endParaRPr lang="en-US"/>
          </a:p>
        </p:txBody>
      </p:sp>
    </p:spTree>
    <p:extLst>
      <p:ext uri="{BB962C8B-B14F-4D97-AF65-F5344CB8AC3E}">
        <p14:creationId xmlns:p14="http://schemas.microsoft.com/office/powerpoint/2010/main" val="13029942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29" y="274638"/>
            <a:ext cx="8229600" cy="1143000"/>
          </a:xfrm>
        </p:spPr>
        <p:txBody>
          <a:bodyPr>
            <a:normAutofit/>
          </a:bodyPr>
          <a:lstStyle/>
          <a:p>
            <a:r>
              <a:rPr lang="en-US" sz="4000" dirty="0" smtClean="0"/>
              <a:t>Tomographic reconstructions</a:t>
            </a:r>
            <a:br>
              <a:rPr lang="en-US" sz="4000" dirty="0" smtClean="0"/>
            </a:br>
            <a:r>
              <a:rPr lang="en-US" sz="2000" dirty="0" smtClean="0"/>
              <a:t>Confirm mechanism of CP-HHG</a:t>
            </a:r>
            <a:endParaRPr lang="en-US" sz="2200" dirty="0"/>
          </a:p>
        </p:txBody>
      </p:sp>
      <p:sp>
        <p:nvSpPr>
          <p:cNvPr id="4" name="Slide Number Placeholder 3"/>
          <p:cNvSpPr>
            <a:spLocks noGrp="1"/>
          </p:cNvSpPr>
          <p:nvPr>
            <p:ph type="sldNum" sz="quarter" idx="12"/>
          </p:nvPr>
        </p:nvSpPr>
        <p:spPr/>
        <p:txBody>
          <a:bodyPr/>
          <a:lstStyle/>
          <a:p>
            <a:fld id="{218B6639-C074-8B48-BE1A-E225E0D3ED0C}" type="slidenum">
              <a:rPr lang="en-US" smtClean="0"/>
              <a:t>37</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 y="1417638"/>
            <a:ext cx="5258734" cy="5010535"/>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l="30026" r="20027"/>
          <a:stretch/>
        </p:blipFill>
        <p:spPr>
          <a:xfrm>
            <a:off x="6081033" y="1808703"/>
            <a:ext cx="3062967" cy="3980454"/>
          </a:xfrm>
          <a:prstGeom prst="rect">
            <a:avLst/>
          </a:prstGeom>
        </p:spPr>
      </p:pic>
    </p:spTree>
    <p:extLst>
      <p:ext uri="{BB962C8B-B14F-4D97-AF65-F5344CB8AC3E}">
        <p14:creationId xmlns:p14="http://schemas.microsoft.com/office/powerpoint/2010/main" val="215098739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Strong-field approximation</a:t>
            </a:r>
            <a:br>
              <a:rPr lang="en-US" dirty="0" smtClean="0"/>
            </a:br>
            <a:r>
              <a:rPr lang="en-US" sz="3100" dirty="0" smtClean="0"/>
              <a:t>Only produces some structures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38</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33508" y="1957411"/>
            <a:ext cx="4950833" cy="4541414"/>
          </a:xfrm>
          <a:prstGeom prst="rect">
            <a:avLst/>
          </a:prstGeom>
        </p:spPr>
      </p:pic>
    </p:spTree>
    <p:extLst>
      <p:ext uri="{BB962C8B-B14F-4D97-AF65-F5344CB8AC3E}">
        <p14:creationId xmlns:p14="http://schemas.microsoft.com/office/powerpoint/2010/main" val="79217812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TDSE</a:t>
            </a:r>
            <a:br>
              <a:rPr lang="en-US" dirty="0" smtClean="0"/>
            </a:br>
            <a:r>
              <a:rPr lang="en-US" sz="3600" dirty="0" smtClean="0"/>
              <a:t>Reveals role of Coulomb potential</a:t>
            </a:r>
            <a:endParaRPr lang="en-US" sz="3600" dirty="0"/>
          </a:p>
        </p:txBody>
      </p:sp>
      <p:sp>
        <p:nvSpPr>
          <p:cNvPr id="4" name="Slide Number Placeholder 3"/>
          <p:cNvSpPr>
            <a:spLocks noGrp="1"/>
          </p:cNvSpPr>
          <p:nvPr>
            <p:ph type="sldNum" sz="quarter" idx="12"/>
          </p:nvPr>
        </p:nvSpPr>
        <p:spPr/>
        <p:txBody>
          <a:bodyPr/>
          <a:lstStyle/>
          <a:p>
            <a:fld id="{218B6639-C074-8B48-BE1A-E225E0D3ED0C}" type="slidenum">
              <a:rPr lang="en-US" smtClean="0"/>
              <a:t>39</a:t>
            </a:fld>
            <a:endParaRPr lang="en-US"/>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60108" y="1651211"/>
            <a:ext cx="4593092" cy="2090912"/>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60108" y="3886789"/>
            <a:ext cx="4593092" cy="2374271"/>
          </a:xfrm>
          <a:prstGeom prst="rect">
            <a:avLst/>
          </a:prstGeom>
        </p:spPr>
      </p:pic>
      <p:sp>
        <p:nvSpPr>
          <p:cNvPr id="3" name="TextBox 2"/>
          <p:cNvSpPr txBox="1"/>
          <p:nvPr/>
        </p:nvSpPr>
        <p:spPr>
          <a:xfrm>
            <a:off x="1552331" y="6403453"/>
            <a:ext cx="5842665" cy="338554"/>
          </a:xfrm>
          <a:prstGeom prst="rect">
            <a:avLst/>
          </a:prstGeom>
          <a:noFill/>
        </p:spPr>
        <p:txBody>
          <a:bodyPr wrap="none" rtlCol="0">
            <a:spAutoFit/>
          </a:bodyPr>
          <a:lstStyle/>
          <a:p>
            <a:r>
              <a:rPr lang="en-US" sz="1600" dirty="0" smtClean="0"/>
              <a:t>TDSE calculations by Prof. Xiao-Min Tong, Tsukuba University, Japan</a:t>
            </a:r>
            <a:endParaRPr lang="en-US" sz="1600" dirty="0"/>
          </a:p>
        </p:txBody>
      </p:sp>
    </p:spTree>
    <p:extLst>
      <p:ext uri="{BB962C8B-B14F-4D97-AF65-F5344CB8AC3E}">
        <p14:creationId xmlns:p14="http://schemas.microsoft.com/office/powerpoint/2010/main" val="65200064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 harmonic generation</a:t>
            </a:r>
            <a:br>
              <a:rPr lang="en-US" dirty="0" smtClean="0"/>
            </a:br>
            <a:r>
              <a:rPr lang="en-US" dirty="0" smtClean="0"/>
              <a:t>(HHG)</a:t>
            </a:r>
            <a:endParaRPr lang="en-US" dirty="0"/>
          </a:p>
        </p:txBody>
      </p:sp>
      <p:sp>
        <p:nvSpPr>
          <p:cNvPr id="4" name="Down Arrow 3"/>
          <p:cNvSpPr/>
          <p:nvPr/>
        </p:nvSpPr>
        <p:spPr>
          <a:xfrm rot="10800000">
            <a:off x="7636322" y="5065090"/>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Down Arrow 6"/>
          <p:cNvSpPr/>
          <p:nvPr/>
        </p:nvSpPr>
        <p:spPr>
          <a:xfrm rot="10800000">
            <a:off x="7636321" y="4638964"/>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Down Arrow 7"/>
          <p:cNvSpPr/>
          <p:nvPr/>
        </p:nvSpPr>
        <p:spPr>
          <a:xfrm rot="10800000">
            <a:off x="7636320" y="4236618"/>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Down Arrow 8"/>
          <p:cNvSpPr/>
          <p:nvPr/>
        </p:nvSpPr>
        <p:spPr>
          <a:xfrm rot="10800000">
            <a:off x="7636324" y="6318740"/>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Down Arrow 9"/>
          <p:cNvSpPr/>
          <p:nvPr/>
        </p:nvSpPr>
        <p:spPr>
          <a:xfrm rot="10800000">
            <a:off x="7636323" y="5892614"/>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own Arrow 10"/>
          <p:cNvSpPr/>
          <p:nvPr/>
        </p:nvSpPr>
        <p:spPr>
          <a:xfrm rot="10800000">
            <a:off x="7636322" y="5490268"/>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Down Arrow 11"/>
          <p:cNvSpPr/>
          <p:nvPr/>
        </p:nvSpPr>
        <p:spPr>
          <a:xfrm rot="10800000">
            <a:off x="7636320" y="3798874"/>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Down Arrow 12"/>
          <p:cNvSpPr/>
          <p:nvPr/>
        </p:nvSpPr>
        <p:spPr>
          <a:xfrm rot="10800000">
            <a:off x="7636319" y="3372748"/>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Down Arrow 14"/>
          <p:cNvSpPr/>
          <p:nvPr/>
        </p:nvSpPr>
        <p:spPr>
          <a:xfrm>
            <a:off x="7922796" y="2962564"/>
            <a:ext cx="152399" cy="376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07735" y="4172036"/>
            <a:ext cx="1418726" cy="1230953"/>
          </a:xfrm>
          <a:prstGeom prst="rect">
            <a:avLst/>
          </a:prstGeom>
          <a:noFill/>
        </p:spPr>
        <p:txBody>
          <a:bodyPr wrap="square" rtlCol="0">
            <a:spAutoFit/>
          </a:bodyPr>
          <a:lstStyle/>
          <a:p>
            <a:pPr algn="ctr"/>
            <a:r>
              <a:rPr lang="en-US" dirty="0" smtClean="0">
                <a:solidFill>
                  <a:schemeClr val="tx2">
                    <a:lumMod val="60000"/>
                    <a:lumOff val="40000"/>
                  </a:schemeClr>
                </a:solidFill>
              </a:rPr>
              <a:t>Extreme Ultraviolet (EUV) Photon</a:t>
            </a:r>
            <a:endParaRPr lang="en-US" dirty="0">
              <a:solidFill>
                <a:schemeClr val="tx2">
                  <a:lumMod val="60000"/>
                  <a:lumOff val="40000"/>
                </a:schemeClr>
              </a:solidFill>
            </a:endParaRPr>
          </a:p>
        </p:txBody>
      </p:sp>
      <p:sp>
        <p:nvSpPr>
          <p:cNvPr id="17" name="TextBox 16"/>
          <p:cNvSpPr txBox="1"/>
          <p:nvPr/>
        </p:nvSpPr>
        <p:spPr>
          <a:xfrm>
            <a:off x="6580591" y="4286614"/>
            <a:ext cx="1055728" cy="646331"/>
          </a:xfrm>
          <a:prstGeom prst="rect">
            <a:avLst/>
          </a:prstGeom>
          <a:noFill/>
        </p:spPr>
        <p:txBody>
          <a:bodyPr wrap="square" rtlCol="0">
            <a:spAutoFit/>
          </a:bodyPr>
          <a:lstStyle/>
          <a:p>
            <a:pPr algn="ctr"/>
            <a:r>
              <a:rPr lang="en-US" dirty="0" smtClean="0">
                <a:solidFill>
                  <a:srgbClr val="FF0000"/>
                </a:solidFill>
              </a:rPr>
              <a:t>Infrared photons</a:t>
            </a:r>
            <a:endParaRPr lang="en-US" dirty="0">
              <a:solidFill>
                <a:srgbClr val="FF0000"/>
              </a:solidFill>
            </a:endParaRPr>
          </a:p>
        </p:txBody>
      </p:sp>
      <p:sp>
        <p:nvSpPr>
          <p:cNvPr id="28" name="Down Arrow 27"/>
          <p:cNvSpPr/>
          <p:nvPr/>
        </p:nvSpPr>
        <p:spPr>
          <a:xfrm rot="10800000">
            <a:off x="7636324" y="2962563"/>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729" y="3617633"/>
            <a:ext cx="6232241" cy="2388641"/>
          </a:xfrm>
          <a:prstGeom prst="rect">
            <a:avLst/>
          </a:prstGeom>
        </p:spPr>
      </p:pic>
      <p:pic>
        <p:nvPicPr>
          <p:cNvPr id="23" name="Picture 2" descr="http://www.nsf.gov/od/lpa/news/02/images/euvlaser1_big.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433639" y="1833400"/>
            <a:ext cx="4144210" cy="123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19675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Study 4</a:t>
            </a:r>
            <a:br>
              <a:rPr lang="en-US" dirty="0" smtClean="0"/>
            </a:br>
            <a:r>
              <a:rPr lang="en-US" sz="4000" dirty="0" smtClean="0"/>
              <a:t>Noncollinear </a:t>
            </a:r>
            <a:r>
              <a:rPr lang="en-US" sz="4000" dirty="0"/>
              <a:t>c</a:t>
            </a:r>
            <a:r>
              <a:rPr lang="en-US" sz="4000" dirty="0" smtClean="0"/>
              <a:t>ircularly polarized HHG</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40</a:t>
            </a:fld>
            <a:endParaRPr lang="en-US"/>
          </a:p>
        </p:txBody>
      </p:sp>
      <p:pic>
        <p:nvPicPr>
          <p:cNvPr id="5" name="Picture 4" descr="Figure 1 - 2.6b-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79871"/>
            <a:ext cx="9153884" cy="4023895"/>
          </a:xfrm>
          <a:prstGeom prst="rect">
            <a:avLst/>
          </a:prstGeom>
        </p:spPr>
      </p:pic>
      <p:sp>
        <p:nvSpPr>
          <p:cNvPr id="3" name="Rectangle 2"/>
          <p:cNvSpPr/>
          <p:nvPr/>
        </p:nvSpPr>
        <p:spPr>
          <a:xfrm>
            <a:off x="117868" y="6193664"/>
            <a:ext cx="7810568" cy="646331"/>
          </a:xfrm>
          <a:prstGeom prst="rect">
            <a:avLst/>
          </a:prstGeom>
        </p:spPr>
        <p:txBody>
          <a:bodyPr wrap="square">
            <a:spAutoFit/>
          </a:bodyPr>
          <a:lstStyle/>
          <a:p>
            <a:r>
              <a:rPr lang="en-US" dirty="0"/>
              <a:t>D. D. Hickstein, et al. Noncollinear generation of angularly isolated circularly polarized high harmonics. </a:t>
            </a:r>
            <a:r>
              <a:rPr lang="en-US" i="1" dirty="0"/>
              <a:t>Nat. Photon.</a:t>
            </a:r>
            <a:r>
              <a:rPr lang="en-US" dirty="0"/>
              <a:t> </a:t>
            </a:r>
            <a:r>
              <a:rPr lang="en-US" b="1" dirty="0"/>
              <a:t>In review.</a:t>
            </a:r>
            <a:endParaRPr lang="en-US" dirty="0"/>
          </a:p>
        </p:txBody>
      </p:sp>
    </p:spTree>
    <p:extLst>
      <p:ext uri="{BB962C8B-B14F-4D97-AF65-F5344CB8AC3E}">
        <p14:creationId xmlns:p14="http://schemas.microsoft.com/office/powerpoint/2010/main" val="113546195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NCP-HHG </a:t>
            </a:r>
            <a:br>
              <a:rPr lang="en-US" dirty="0" smtClean="0"/>
            </a:br>
            <a:r>
              <a:rPr lang="en-US" dirty="0" smtClean="0"/>
              <a:t>photon and wave models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41</a:t>
            </a:fld>
            <a:endParaRPr lang="en-US"/>
          </a:p>
        </p:txBody>
      </p:sp>
      <p:pic>
        <p:nvPicPr>
          <p:cNvPr id="5" name="Picture 4" descr="sketch 1.8 - fixed lines-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59" y="1803644"/>
            <a:ext cx="9113006" cy="4552706"/>
          </a:xfrm>
          <a:prstGeom prst="rect">
            <a:avLst/>
          </a:prstGeom>
        </p:spPr>
      </p:pic>
    </p:spTree>
    <p:extLst>
      <p:ext uri="{BB962C8B-B14F-4D97-AF65-F5344CB8AC3E}">
        <p14:creationId xmlns:p14="http://schemas.microsoft.com/office/powerpoint/2010/main" val="1149170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431" y="509099"/>
            <a:ext cx="8229600" cy="1143000"/>
          </a:xfrm>
        </p:spPr>
        <p:txBody>
          <a:bodyPr>
            <a:normAutofit fontScale="90000"/>
          </a:bodyPr>
          <a:lstStyle/>
          <a:p>
            <a:r>
              <a:rPr lang="en-US" dirty="0" smtClean="0"/>
              <a:t>267 nm</a:t>
            </a:r>
            <a:br>
              <a:rPr lang="en-US" dirty="0" smtClean="0"/>
            </a:br>
            <a:r>
              <a:rPr lang="en-US" dirty="0" smtClean="0"/>
              <a:t>Angularly separated harmonics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42</a:t>
            </a:fld>
            <a:endParaRPr lang="en-US"/>
          </a:p>
        </p:txBody>
      </p:sp>
      <p:pic>
        <p:nvPicPr>
          <p:cNvPr id="5" name="Picture 4" descr="Figure - 267 n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0461" y="2012461"/>
            <a:ext cx="6400800" cy="4572000"/>
          </a:xfrm>
          <a:prstGeom prst="rect">
            <a:avLst/>
          </a:prstGeom>
        </p:spPr>
      </p:pic>
    </p:spTree>
    <p:extLst>
      <p:ext uri="{BB962C8B-B14F-4D97-AF65-F5344CB8AC3E}">
        <p14:creationId xmlns:p14="http://schemas.microsoft.com/office/powerpoint/2010/main" val="374803971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800 nm</a:t>
            </a:r>
            <a:br>
              <a:rPr lang="en-US" dirty="0" smtClean="0"/>
            </a:br>
            <a:r>
              <a:rPr lang="en-US" sz="3100" dirty="0" smtClean="0"/>
              <a:t>Attosecond pulse trains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43</a:t>
            </a:fld>
            <a:endParaRPr lang="en-US"/>
          </a:p>
        </p:txBody>
      </p:sp>
      <p:pic>
        <p:nvPicPr>
          <p:cNvPr id="5" name="Picture 4" descr="Figure - 800 experiment theory comparison.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80123" y="1874144"/>
            <a:ext cx="2777371" cy="4247744"/>
          </a:xfrm>
          <a:prstGeom prst="rect">
            <a:avLst/>
          </a:prstGeom>
        </p:spPr>
      </p:pic>
      <p:pic>
        <p:nvPicPr>
          <p:cNvPr id="6" name="Picture 5" descr="Figure - 800 experiment theory comparison.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31862" y="1874144"/>
            <a:ext cx="2762738" cy="4247744"/>
          </a:xfrm>
          <a:prstGeom prst="rect">
            <a:avLst/>
          </a:prstGeom>
        </p:spPr>
      </p:pic>
    </p:spTree>
    <p:extLst>
      <p:ext uri="{BB962C8B-B14F-4D97-AF65-F5344CB8AC3E}">
        <p14:creationId xmlns:p14="http://schemas.microsoft.com/office/powerpoint/2010/main" val="3698783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400 nm</a:t>
            </a:r>
            <a:br>
              <a:rPr lang="en-US" dirty="0" smtClean="0"/>
            </a:br>
            <a:r>
              <a:rPr lang="en-US" sz="3100" dirty="0" smtClean="0"/>
              <a:t>High flux single harmonic</a:t>
            </a:r>
            <a:endParaRPr lang="en-US" sz="3100" dirty="0"/>
          </a:p>
        </p:txBody>
      </p:sp>
      <p:sp>
        <p:nvSpPr>
          <p:cNvPr id="4" name="Slide Number Placeholder 3"/>
          <p:cNvSpPr>
            <a:spLocks noGrp="1"/>
          </p:cNvSpPr>
          <p:nvPr>
            <p:ph type="sldNum" sz="quarter" idx="12"/>
          </p:nvPr>
        </p:nvSpPr>
        <p:spPr/>
        <p:txBody>
          <a:bodyPr/>
          <a:lstStyle/>
          <a:p>
            <a:fld id="{218B6639-C074-8B48-BE1A-E225E0D3ED0C}" type="slidenum">
              <a:rPr lang="en-US" smtClean="0"/>
              <a:t>44</a:t>
            </a:fld>
            <a:endParaRPr lang="en-US"/>
          </a:p>
        </p:txBody>
      </p:sp>
      <p:pic>
        <p:nvPicPr>
          <p:cNvPr id="5" name="Picture 4" descr="400+4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99845" y="1816223"/>
            <a:ext cx="5392615" cy="4314092"/>
          </a:xfrm>
          <a:prstGeom prst="rect">
            <a:avLst/>
          </a:prstGeom>
        </p:spPr>
      </p:pic>
    </p:spTree>
    <p:extLst>
      <p:ext uri="{BB962C8B-B14F-4D97-AF65-F5344CB8AC3E}">
        <p14:creationId xmlns:p14="http://schemas.microsoft.com/office/powerpoint/2010/main" val="6030158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400 + 800 </a:t>
            </a:r>
            <a:r>
              <a:rPr lang="en-US" dirty="0" smtClean="0"/>
              <a:t>nm</a:t>
            </a:r>
            <a:br>
              <a:rPr lang="en-US" dirty="0" smtClean="0"/>
            </a:br>
            <a:r>
              <a:rPr lang="en-US" sz="2700" dirty="0" smtClean="0"/>
              <a:t>Left and right helicity at different harmonic orders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45</a:t>
            </a:fld>
            <a:endParaRPr lang="en-US"/>
          </a:p>
        </p:txBody>
      </p:sp>
      <p:pic>
        <p:nvPicPr>
          <p:cNvPr id="5" name="Picture 4" descr="400+8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0999" y="1807683"/>
            <a:ext cx="6823001" cy="4548667"/>
          </a:xfrm>
          <a:prstGeom prst="rect">
            <a:avLst/>
          </a:prstGeom>
        </p:spPr>
      </p:pic>
    </p:spTree>
    <p:extLst>
      <p:ext uri="{BB962C8B-B14F-4D97-AF65-F5344CB8AC3E}">
        <p14:creationId xmlns:p14="http://schemas.microsoft.com/office/powerpoint/2010/main" val="172758972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XMCD8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7896" y="893130"/>
            <a:ext cx="5708315" cy="5708315"/>
          </a:xfrm>
          <a:prstGeom prst="rect">
            <a:avLst/>
          </a:prstGeom>
        </p:spPr>
      </p:pic>
      <p:sp>
        <p:nvSpPr>
          <p:cNvPr id="2" name="Title 1"/>
          <p:cNvSpPr>
            <a:spLocks noGrp="1"/>
          </p:cNvSpPr>
          <p:nvPr>
            <p:ph type="title"/>
          </p:nvPr>
        </p:nvSpPr>
        <p:spPr/>
        <p:txBody>
          <a:bodyPr/>
          <a:lstStyle/>
          <a:p>
            <a:r>
              <a:rPr lang="en-US" dirty="0" smtClean="0"/>
              <a:t>XMCD confirms circularity</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46</a:t>
            </a:fld>
            <a:endParaRPr lang="en-US"/>
          </a:p>
        </p:txBody>
      </p:sp>
    </p:spTree>
    <p:extLst>
      <p:ext uri="{BB962C8B-B14F-4D97-AF65-F5344CB8AC3E}">
        <p14:creationId xmlns:p14="http://schemas.microsoft.com/office/powerpoint/2010/main" val="14345718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capabilities</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47</a:t>
            </a:fld>
            <a:endParaRPr lang="en-US"/>
          </a:p>
        </p:txBody>
      </p:sp>
      <p:pic>
        <p:nvPicPr>
          <p:cNvPr id="5" name="Picture 4" descr="Figure 6 - SFA theo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2947" y="1417638"/>
            <a:ext cx="6844632" cy="4889023"/>
          </a:xfrm>
          <a:prstGeom prst="rect">
            <a:avLst/>
          </a:prstGeom>
        </p:spPr>
      </p:pic>
      <p:sp>
        <p:nvSpPr>
          <p:cNvPr id="3" name="TextBox 2"/>
          <p:cNvSpPr txBox="1"/>
          <p:nvPr/>
        </p:nvSpPr>
        <p:spPr>
          <a:xfrm>
            <a:off x="1924378" y="6356350"/>
            <a:ext cx="5396993" cy="369332"/>
          </a:xfrm>
          <a:prstGeom prst="rect">
            <a:avLst/>
          </a:prstGeom>
          <a:noFill/>
        </p:spPr>
        <p:txBody>
          <a:bodyPr wrap="none" rtlCol="0">
            <a:spAutoFit/>
          </a:bodyPr>
          <a:lstStyle/>
          <a:p>
            <a:r>
              <a:rPr lang="en-US" dirty="0" smtClean="0"/>
              <a:t>Numerical simulations by Carlos Hernandez-Garcia, JILA</a:t>
            </a:r>
            <a:endParaRPr lang="en-US" dirty="0"/>
          </a:p>
        </p:txBody>
      </p:sp>
    </p:spTree>
    <p:extLst>
      <p:ext uri="{BB962C8B-B14F-4D97-AF65-F5344CB8AC3E}">
        <p14:creationId xmlns:p14="http://schemas.microsoft.com/office/powerpoint/2010/main" val="361300047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profile</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48</a:t>
            </a:fld>
            <a:endParaRPr lang="en-US"/>
          </a:p>
        </p:txBody>
      </p:sp>
      <p:pic>
        <p:nvPicPr>
          <p:cNvPr id="5" name="Picture 4" descr="straight_throug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2206361"/>
            <a:ext cx="7896407" cy="3684990"/>
          </a:xfrm>
          <a:prstGeom prst="rect">
            <a:avLst/>
          </a:prstGeom>
        </p:spPr>
      </p:pic>
    </p:spTree>
    <p:extLst>
      <p:ext uri="{BB962C8B-B14F-4D97-AF65-F5344CB8AC3E}">
        <p14:creationId xmlns:p14="http://schemas.microsoft.com/office/powerpoint/2010/main" val="11419237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Cavity-enhanced HHG</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49</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75559" y="2361668"/>
            <a:ext cx="3330527" cy="3169404"/>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604" y="2488570"/>
            <a:ext cx="5132689" cy="3366130"/>
          </a:xfrm>
          <a:prstGeom prst="rect">
            <a:avLst/>
          </a:prstGeom>
        </p:spPr>
      </p:pic>
      <p:sp>
        <p:nvSpPr>
          <p:cNvPr id="7" name="TextBox 6"/>
          <p:cNvSpPr txBox="1"/>
          <p:nvPr/>
        </p:nvSpPr>
        <p:spPr>
          <a:xfrm>
            <a:off x="872384" y="1808703"/>
            <a:ext cx="3713990" cy="369332"/>
          </a:xfrm>
          <a:prstGeom prst="rect">
            <a:avLst/>
          </a:prstGeom>
          <a:noFill/>
        </p:spPr>
        <p:txBody>
          <a:bodyPr wrap="none" rtlCol="0">
            <a:spAutoFit/>
          </a:bodyPr>
          <a:lstStyle/>
          <a:p>
            <a:r>
              <a:rPr lang="en-US" b="1" dirty="0" smtClean="0"/>
              <a:t>Single pulse: requires output coupler</a:t>
            </a:r>
            <a:endParaRPr lang="en-US" b="1" dirty="0"/>
          </a:p>
        </p:txBody>
      </p:sp>
      <p:sp>
        <p:nvSpPr>
          <p:cNvPr id="8" name="TextBox 7"/>
          <p:cNvSpPr txBox="1"/>
          <p:nvPr/>
        </p:nvSpPr>
        <p:spPr>
          <a:xfrm>
            <a:off x="5832366" y="1808703"/>
            <a:ext cx="2492990" cy="369332"/>
          </a:xfrm>
          <a:prstGeom prst="rect">
            <a:avLst/>
          </a:prstGeom>
          <a:noFill/>
        </p:spPr>
        <p:txBody>
          <a:bodyPr wrap="none" rtlCol="0">
            <a:spAutoFit/>
          </a:bodyPr>
          <a:lstStyle/>
          <a:p>
            <a:r>
              <a:rPr lang="en-US" b="1" dirty="0" smtClean="0"/>
              <a:t>Two-pulse noncollinear</a:t>
            </a:r>
            <a:endParaRPr lang="en-US" b="1" dirty="0"/>
          </a:p>
        </p:txBody>
      </p:sp>
      <p:sp>
        <p:nvSpPr>
          <p:cNvPr id="9" name="TextBox 8"/>
          <p:cNvSpPr txBox="1"/>
          <p:nvPr/>
        </p:nvSpPr>
        <p:spPr>
          <a:xfrm>
            <a:off x="4164834" y="6144460"/>
            <a:ext cx="1858088" cy="369332"/>
          </a:xfrm>
          <a:prstGeom prst="rect">
            <a:avLst/>
          </a:prstGeom>
          <a:noFill/>
        </p:spPr>
        <p:txBody>
          <a:bodyPr wrap="none" rtlCol="0">
            <a:spAutoFit/>
          </a:bodyPr>
          <a:lstStyle/>
          <a:p>
            <a:r>
              <a:rPr lang="en-US" dirty="0" smtClean="0"/>
              <a:t>Jun Ye group, JILA</a:t>
            </a:r>
            <a:endParaRPr lang="en-US" dirty="0"/>
          </a:p>
        </p:txBody>
      </p:sp>
    </p:spTree>
    <p:extLst>
      <p:ext uri="{BB962C8B-B14F-4D97-AF65-F5344CB8AC3E}">
        <p14:creationId xmlns:p14="http://schemas.microsoft.com/office/powerpoint/2010/main" val="30852184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82511"/>
            <a:ext cx="7107367" cy="2944056"/>
          </a:xfrm>
          <a:prstGeom prst="rect">
            <a:avLst/>
          </a:prstGeom>
        </p:spPr>
      </p:pic>
      <p:sp>
        <p:nvSpPr>
          <p:cNvPr id="2" name="Title 1"/>
          <p:cNvSpPr>
            <a:spLocks noGrp="1"/>
          </p:cNvSpPr>
          <p:nvPr>
            <p:ph type="title"/>
          </p:nvPr>
        </p:nvSpPr>
        <p:spPr/>
        <p:txBody>
          <a:bodyPr>
            <a:normAutofit fontScale="90000"/>
          </a:bodyPr>
          <a:lstStyle/>
          <a:p>
            <a:r>
              <a:rPr lang="en-US" dirty="0" smtClean="0"/>
              <a:t>High harmonic generation</a:t>
            </a:r>
            <a:br>
              <a:rPr lang="en-US" dirty="0" smtClean="0"/>
            </a:br>
            <a:r>
              <a:rPr lang="en-US" dirty="0" smtClean="0"/>
              <a:t>(HHG)</a:t>
            </a:r>
            <a:endParaRPr lang="en-US" dirty="0"/>
          </a:p>
        </p:txBody>
      </p:sp>
      <p:sp>
        <p:nvSpPr>
          <p:cNvPr id="4" name="Down Arrow 3"/>
          <p:cNvSpPr/>
          <p:nvPr/>
        </p:nvSpPr>
        <p:spPr>
          <a:xfrm rot="10800000">
            <a:off x="7636322" y="5065090"/>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Down Arrow 6"/>
          <p:cNvSpPr/>
          <p:nvPr/>
        </p:nvSpPr>
        <p:spPr>
          <a:xfrm rot="10800000">
            <a:off x="7636321" y="4638964"/>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Down Arrow 7"/>
          <p:cNvSpPr/>
          <p:nvPr/>
        </p:nvSpPr>
        <p:spPr>
          <a:xfrm rot="10800000">
            <a:off x="7636320" y="4236618"/>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Down Arrow 8"/>
          <p:cNvSpPr/>
          <p:nvPr/>
        </p:nvSpPr>
        <p:spPr>
          <a:xfrm rot="10800000">
            <a:off x="7636324" y="6318740"/>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Down Arrow 9"/>
          <p:cNvSpPr/>
          <p:nvPr/>
        </p:nvSpPr>
        <p:spPr>
          <a:xfrm rot="10800000">
            <a:off x="7636323" y="5892614"/>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own Arrow 10"/>
          <p:cNvSpPr/>
          <p:nvPr/>
        </p:nvSpPr>
        <p:spPr>
          <a:xfrm rot="10800000">
            <a:off x="7636322" y="5490268"/>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Down Arrow 11"/>
          <p:cNvSpPr/>
          <p:nvPr/>
        </p:nvSpPr>
        <p:spPr>
          <a:xfrm rot="10800000">
            <a:off x="7636320" y="3798874"/>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Down Arrow 12"/>
          <p:cNvSpPr/>
          <p:nvPr/>
        </p:nvSpPr>
        <p:spPr>
          <a:xfrm rot="10800000">
            <a:off x="7636319" y="3372748"/>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Down Arrow 14"/>
          <p:cNvSpPr/>
          <p:nvPr/>
        </p:nvSpPr>
        <p:spPr>
          <a:xfrm>
            <a:off x="7922796" y="2962564"/>
            <a:ext cx="152399" cy="376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07735" y="4172036"/>
            <a:ext cx="1418726" cy="1230953"/>
          </a:xfrm>
          <a:prstGeom prst="rect">
            <a:avLst/>
          </a:prstGeom>
          <a:noFill/>
        </p:spPr>
        <p:txBody>
          <a:bodyPr wrap="square" rtlCol="0">
            <a:spAutoFit/>
          </a:bodyPr>
          <a:lstStyle/>
          <a:p>
            <a:pPr algn="ctr"/>
            <a:r>
              <a:rPr lang="en-US" dirty="0" smtClean="0">
                <a:solidFill>
                  <a:schemeClr val="tx2">
                    <a:lumMod val="60000"/>
                    <a:lumOff val="40000"/>
                  </a:schemeClr>
                </a:solidFill>
              </a:rPr>
              <a:t>Extreme Ultraviolet (EUV) Photon</a:t>
            </a:r>
            <a:endParaRPr lang="en-US" dirty="0">
              <a:solidFill>
                <a:schemeClr val="tx2">
                  <a:lumMod val="60000"/>
                  <a:lumOff val="40000"/>
                </a:schemeClr>
              </a:solidFill>
            </a:endParaRPr>
          </a:p>
        </p:txBody>
      </p:sp>
      <p:sp>
        <p:nvSpPr>
          <p:cNvPr id="17" name="TextBox 16"/>
          <p:cNvSpPr txBox="1"/>
          <p:nvPr/>
        </p:nvSpPr>
        <p:spPr>
          <a:xfrm>
            <a:off x="6580591" y="4286614"/>
            <a:ext cx="1055728" cy="646331"/>
          </a:xfrm>
          <a:prstGeom prst="rect">
            <a:avLst/>
          </a:prstGeom>
          <a:noFill/>
        </p:spPr>
        <p:txBody>
          <a:bodyPr wrap="square" rtlCol="0">
            <a:spAutoFit/>
          </a:bodyPr>
          <a:lstStyle/>
          <a:p>
            <a:pPr algn="ctr"/>
            <a:r>
              <a:rPr lang="en-US" dirty="0" smtClean="0">
                <a:solidFill>
                  <a:srgbClr val="FF0000"/>
                </a:solidFill>
              </a:rPr>
              <a:t>Infrared photons</a:t>
            </a:r>
            <a:endParaRPr lang="en-US" dirty="0">
              <a:solidFill>
                <a:srgbClr val="FF0000"/>
              </a:solidFill>
            </a:endParaRPr>
          </a:p>
        </p:txBody>
      </p:sp>
      <p:sp>
        <p:nvSpPr>
          <p:cNvPr id="28" name="Down Arrow 27"/>
          <p:cNvSpPr/>
          <p:nvPr/>
        </p:nvSpPr>
        <p:spPr>
          <a:xfrm rot="10800000">
            <a:off x="7636324" y="2962563"/>
            <a:ext cx="152399" cy="373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308" y="3091472"/>
            <a:ext cx="6392641" cy="3424991"/>
          </a:xfrm>
          <a:prstGeom prst="rect">
            <a:avLst/>
          </a:prstGeom>
        </p:spPr>
      </p:pic>
      <p:pic>
        <p:nvPicPr>
          <p:cNvPr id="18" name="Picture 2" descr="http://www.nsf.gov/od/lpa/news/02/images/euvlaser1_big.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433639" y="1833400"/>
            <a:ext cx="4144210" cy="123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81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ver41newangle_00031.png"/>
          <p:cNvPicPr>
            <a:picLocks noChangeAspect="1"/>
          </p:cNvPicPr>
          <p:nvPr/>
        </p:nvPicPr>
        <p:blipFill>
          <a:blip r:embed="rId3" cstate="screen">
            <a:alphaModFix amt="17000"/>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Future </a:t>
            </a:r>
            <a:r>
              <a:rPr lang="en-US" dirty="0" smtClean="0"/>
              <a:t>directions</a:t>
            </a:r>
            <a:endParaRPr lang="en-US" dirty="0"/>
          </a:p>
        </p:txBody>
      </p:sp>
      <p:sp>
        <p:nvSpPr>
          <p:cNvPr id="3" name="Content Placeholder 2"/>
          <p:cNvSpPr>
            <a:spLocks noGrp="1"/>
          </p:cNvSpPr>
          <p:nvPr>
            <p:ph idx="1"/>
          </p:nvPr>
        </p:nvSpPr>
        <p:spPr>
          <a:xfrm>
            <a:off x="457200" y="1769535"/>
            <a:ext cx="8229600" cy="4199466"/>
          </a:xfrm>
        </p:spPr>
        <p:txBody>
          <a:bodyPr>
            <a:noAutofit/>
          </a:bodyPr>
          <a:lstStyle/>
          <a:p>
            <a:r>
              <a:rPr lang="en-US" b="1" dirty="0" smtClean="0"/>
              <a:t>Attosecond probes of nanoparticles 	using HHG</a:t>
            </a:r>
          </a:p>
          <a:p>
            <a:r>
              <a:rPr lang="en-US" b="1" dirty="0" smtClean="0"/>
              <a:t>Generation of ultrapure nanoparticles with magnetron sputtering</a:t>
            </a:r>
          </a:p>
          <a:p>
            <a:r>
              <a:rPr lang="en-US" b="1" dirty="0" smtClean="0"/>
              <a:t>Extend circularly polarized HHG</a:t>
            </a:r>
            <a:br>
              <a:rPr lang="en-US" b="1" dirty="0" smtClean="0"/>
            </a:br>
            <a:r>
              <a:rPr lang="en-US" b="1" dirty="0" smtClean="0"/>
              <a:t>into the soft X-ray region</a:t>
            </a:r>
            <a:endParaRPr lang="en-US" b="1" dirty="0" smtClean="0"/>
          </a:p>
        </p:txBody>
      </p:sp>
      <p:sp>
        <p:nvSpPr>
          <p:cNvPr id="5" name="Slide Number Placeholder 4"/>
          <p:cNvSpPr>
            <a:spLocks noGrp="1"/>
          </p:cNvSpPr>
          <p:nvPr>
            <p:ph type="sldNum" sz="quarter" idx="12"/>
          </p:nvPr>
        </p:nvSpPr>
        <p:spPr/>
        <p:txBody>
          <a:bodyPr/>
          <a:lstStyle/>
          <a:p>
            <a:fld id="{218B6639-C074-8B48-BE1A-E225E0D3ED0C}" type="slidenum">
              <a:rPr lang="en-US" smtClean="0"/>
              <a:t>50</a:t>
            </a:fld>
            <a:endParaRPr lang="en-US"/>
          </a:p>
        </p:txBody>
      </p:sp>
    </p:spTree>
    <p:extLst>
      <p:ext uri="{BB962C8B-B14F-4D97-AF65-F5344CB8AC3E}">
        <p14:creationId xmlns:p14="http://schemas.microsoft.com/office/powerpoint/2010/main" val="3460565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98" y="39949"/>
            <a:ext cx="8229600" cy="1143000"/>
          </a:xfrm>
        </p:spPr>
        <p:txBody>
          <a:bodyPr>
            <a:normAutofit/>
          </a:bodyPr>
          <a:lstStyle/>
          <a:p>
            <a:r>
              <a:rPr lang="en-US" dirty="0" smtClean="0"/>
              <a:t>Acknowledgements</a:t>
            </a:r>
            <a:endParaRPr lang="en-US" dirty="0"/>
          </a:p>
        </p:txBody>
      </p:sp>
      <p:grpSp>
        <p:nvGrpSpPr>
          <p:cNvPr id="4" name="Group 3"/>
          <p:cNvGrpSpPr/>
          <p:nvPr/>
        </p:nvGrpSpPr>
        <p:grpSpPr>
          <a:xfrm>
            <a:off x="174698" y="1164865"/>
            <a:ext cx="4306863" cy="3744114"/>
            <a:chOff x="330473" y="2297668"/>
            <a:chExt cx="4306863" cy="3744114"/>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 y="2667000"/>
              <a:ext cx="3810000" cy="2878906"/>
            </a:xfrm>
            <a:prstGeom prst="rect">
              <a:avLst/>
            </a:prstGeom>
          </p:spPr>
        </p:pic>
        <p:sp>
          <p:nvSpPr>
            <p:cNvPr id="6" name="TextBox 5"/>
            <p:cNvSpPr txBox="1"/>
            <p:nvPr/>
          </p:nvSpPr>
          <p:spPr>
            <a:xfrm>
              <a:off x="330473" y="5457006"/>
              <a:ext cx="945591" cy="584776"/>
            </a:xfrm>
            <a:prstGeom prst="rect">
              <a:avLst/>
            </a:prstGeom>
            <a:noFill/>
          </p:spPr>
          <p:txBody>
            <a:bodyPr wrap="none" rtlCol="0">
              <a:spAutoFit/>
            </a:bodyPr>
            <a:lstStyle/>
            <a:p>
              <a:pPr algn="ctr"/>
              <a:r>
                <a:rPr lang="en-US" sz="1600" dirty="0" smtClean="0"/>
                <a:t>Dan</a:t>
              </a:r>
            </a:p>
            <a:p>
              <a:pPr algn="ctr"/>
              <a:r>
                <a:rPr lang="en-US" sz="1600" dirty="0" smtClean="0"/>
                <a:t>Hickstein</a:t>
              </a:r>
              <a:endParaRPr lang="en-US" sz="1600" dirty="0"/>
            </a:p>
          </p:txBody>
        </p:sp>
        <p:sp>
          <p:nvSpPr>
            <p:cNvPr id="7" name="TextBox 6"/>
            <p:cNvSpPr txBox="1"/>
            <p:nvPr/>
          </p:nvSpPr>
          <p:spPr>
            <a:xfrm>
              <a:off x="1371075" y="5457006"/>
              <a:ext cx="763049" cy="584776"/>
            </a:xfrm>
            <a:prstGeom prst="rect">
              <a:avLst/>
            </a:prstGeom>
            <a:noFill/>
          </p:spPr>
          <p:txBody>
            <a:bodyPr wrap="none" rtlCol="0">
              <a:spAutoFit/>
            </a:bodyPr>
            <a:lstStyle/>
            <a:p>
              <a:pPr algn="ctr"/>
              <a:r>
                <a:rPr lang="en-US" sz="1600" dirty="0" smtClean="0"/>
                <a:t>Ellen</a:t>
              </a:r>
            </a:p>
            <a:p>
              <a:pPr algn="ctr"/>
              <a:r>
                <a:rPr lang="en-US" sz="1600" dirty="0" smtClean="0"/>
                <a:t>Keister</a:t>
              </a:r>
              <a:endParaRPr lang="en-US" sz="1600" dirty="0"/>
            </a:p>
          </p:txBody>
        </p:sp>
        <p:sp>
          <p:nvSpPr>
            <p:cNvPr id="8" name="TextBox 7"/>
            <p:cNvSpPr txBox="1"/>
            <p:nvPr/>
          </p:nvSpPr>
          <p:spPr>
            <a:xfrm>
              <a:off x="3006435" y="5457006"/>
              <a:ext cx="851114" cy="584776"/>
            </a:xfrm>
            <a:prstGeom prst="rect">
              <a:avLst/>
            </a:prstGeom>
            <a:noFill/>
          </p:spPr>
          <p:txBody>
            <a:bodyPr wrap="none" rtlCol="0">
              <a:spAutoFit/>
            </a:bodyPr>
            <a:lstStyle/>
            <a:p>
              <a:pPr algn="ctr"/>
              <a:r>
                <a:rPr lang="en-US" sz="1600" dirty="0" smtClean="0"/>
                <a:t>Jennifer</a:t>
              </a:r>
            </a:p>
            <a:p>
              <a:pPr algn="ctr"/>
              <a:r>
                <a:rPr lang="en-US" sz="1600" dirty="0" smtClean="0"/>
                <a:t>Ellis</a:t>
              </a:r>
              <a:endParaRPr lang="en-US" sz="1600" dirty="0"/>
            </a:p>
          </p:txBody>
        </p:sp>
        <p:sp>
          <p:nvSpPr>
            <p:cNvPr id="9" name="TextBox 8"/>
            <p:cNvSpPr txBox="1"/>
            <p:nvPr/>
          </p:nvSpPr>
          <p:spPr>
            <a:xfrm>
              <a:off x="3986497" y="5457006"/>
              <a:ext cx="650839" cy="584776"/>
            </a:xfrm>
            <a:prstGeom prst="rect">
              <a:avLst/>
            </a:prstGeom>
            <a:noFill/>
          </p:spPr>
          <p:txBody>
            <a:bodyPr wrap="none" rtlCol="0">
              <a:spAutoFit/>
            </a:bodyPr>
            <a:lstStyle/>
            <a:p>
              <a:pPr algn="ctr"/>
              <a:r>
                <a:rPr lang="en-US" sz="1600" dirty="0" smtClean="0"/>
                <a:t>Wei</a:t>
              </a:r>
            </a:p>
            <a:p>
              <a:pPr algn="ctr"/>
              <a:r>
                <a:rPr lang="en-US" sz="1600" dirty="0" smtClean="0"/>
                <a:t>Xiong</a:t>
              </a:r>
              <a:endParaRPr lang="en-US" sz="1600" dirty="0"/>
            </a:p>
          </p:txBody>
        </p:sp>
        <p:sp>
          <p:nvSpPr>
            <p:cNvPr id="10" name="TextBox 9"/>
            <p:cNvSpPr txBox="1"/>
            <p:nvPr/>
          </p:nvSpPr>
          <p:spPr>
            <a:xfrm>
              <a:off x="2282145" y="2297668"/>
              <a:ext cx="560107" cy="369332"/>
            </a:xfrm>
            <a:prstGeom prst="rect">
              <a:avLst/>
            </a:prstGeom>
            <a:noFill/>
          </p:spPr>
          <p:txBody>
            <a:bodyPr wrap="none" rtlCol="0">
              <a:spAutoFit/>
            </a:bodyPr>
            <a:lstStyle/>
            <a:p>
              <a:r>
                <a:rPr lang="en-US" b="1" dirty="0" smtClean="0"/>
                <a:t>JILA</a:t>
              </a:r>
              <a:endParaRPr lang="en-US" b="1" dirty="0"/>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2989" y="4950804"/>
            <a:ext cx="1381976" cy="1405546"/>
          </a:xfrm>
          <a:prstGeom prst="rect">
            <a:avLst/>
          </a:prstGeom>
        </p:spPr>
      </p:pic>
      <p:sp>
        <p:nvSpPr>
          <p:cNvPr id="20" name="TextBox 19"/>
          <p:cNvSpPr txBox="1"/>
          <p:nvPr/>
        </p:nvSpPr>
        <p:spPr>
          <a:xfrm>
            <a:off x="148437" y="6311708"/>
            <a:ext cx="1784262" cy="584776"/>
          </a:xfrm>
          <a:prstGeom prst="rect">
            <a:avLst/>
          </a:prstGeom>
          <a:noFill/>
        </p:spPr>
        <p:txBody>
          <a:bodyPr wrap="none" rtlCol="0">
            <a:spAutoFit/>
          </a:bodyPr>
          <a:lstStyle/>
          <a:p>
            <a:pPr algn="ctr"/>
            <a:r>
              <a:rPr lang="en-US" sz="1600" dirty="0" smtClean="0"/>
              <a:t>Henry Kapteyn</a:t>
            </a:r>
          </a:p>
          <a:p>
            <a:pPr algn="ctr"/>
            <a:r>
              <a:rPr lang="en-US" sz="1600" dirty="0" smtClean="0"/>
              <a:t>Margaret Murnane</a:t>
            </a:r>
            <a:endParaRPr lang="en-US" sz="1600" dirty="0"/>
          </a:p>
        </p:txBody>
      </p:sp>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1393" y="1760029"/>
            <a:ext cx="981255" cy="1009594"/>
          </a:xfrm>
          <a:prstGeom prst="rect">
            <a:avLst/>
          </a:prstGeom>
        </p:spPr>
      </p:pic>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87806" y="1760029"/>
            <a:ext cx="1176061" cy="1027212"/>
          </a:xfrm>
          <a:prstGeom prst="rect">
            <a:avLst/>
          </a:prstGeom>
        </p:spPr>
      </p:pic>
      <p:sp>
        <p:nvSpPr>
          <p:cNvPr id="21" name="TextBox 20"/>
          <p:cNvSpPr txBox="1"/>
          <p:nvPr/>
        </p:nvSpPr>
        <p:spPr>
          <a:xfrm>
            <a:off x="4452263" y="1347362"/>
            <a:ext cx="4578146" cy="369332"/>
          </a:xfrm>
          <a:prstGeom prst="rect">
            <a:avLst/>
          </a:prstGeom>
          <a:noFill/>
        </p:spPr>
        <p:txBody>
          <a:bodyPr wrap="none" rtlCol="0">
            <a:spAutoFit/>
          </a:bodyPr>
          <a:lstStyle/>
          <a:p>
            <a:r>
              <a:rPr lang="en-US" b="1" dirty="0" smtClean="0"/>
              <a:t>University of Colorado Chemistry Department</a:t>
            </a:r>
            <a:endParaRPr lang="en-US" b="1" dirty="0"/>
          </a:p>
        </p:txBody>
      </p:sp>
      <p:sp>
        <p:nvSpPr>
          <p:cNvPr id="22" name="TextBox 21"/>
          <p:cNvSpPr txBox="1"/>
          <p:nvPr/>
        </p:nvSpPr>
        <p:spPr>
          <a:xfrm>
            <a:off x="4749117" y="2733526"/>
            <a:ext cx="600044" cy="584776"/>
          </a:xfrm>
          <a:prstGeom prst="rect">
            <a:avLst/>
          </a:prstGeom>
          <a:noFill/>
        </p:spPr>
        <p:txBody>
          <a:bodyPr wrap="none" rtlCol="0">
            <a:spAutoFit/>
          </a:bodyPr>
          <a:lstStyle/>
          <a:p>
            <a:r>
              <a:rPr lang="en-US" sz="1600" dirty="0" smtClean="0"/>
              <a:t>Brett </a:t>
            </a:r>
            <a:endParaRPr lang="en-US" sz="1600" dirty="0" smtClean="0"/>
          </a:p>
          <a:p>
            <a:r>
              <a:rPr lang="en-US" sz="1600" dirty="0" smtClean="0"/>
              <a:t>Palm</a:t>
            </a:r>
            <a:endParaRPr lang="en-US" sz="1600" dirty="0"/>
          </a:p>
        </p:txBody>
      </p:sp>
      <p:sp>
        <p:nvSpPr>
          <p:cNvPr id="23" name="TextBox 22"/>
          <p:cNvSpPr txBox="1"/>
          <p:nvPr/>
        </p:nvSpPr>
        <p:spPr>
          <a:xfrm>
            <a:off x="5699080" y="2720698"/>
            <a:ext cx="854120" cy="584776"/>
          </a:xfrm>
          <a:prstGeom prst="rect">
            <a:avLst/>
          </a:prstGeom>
          <a:noFill/>
        </p:spPr>
        <p:txBody>
          <a:bodyPr wrap="none" rtlCol="0">
            <a:spAutoFit/>
          </a:bodyPr>
          <a:lstStyle/>
          <a:p>
            <a:pPr algn="ctr"/>
            <a:r>
              <a:rPr lang="en-US" sz="1600" dirty="0" smtClean="0"/>
              <a:t>Jose</a:t>
            </a:r>
          </a:p>
          <a:p>
            <a:pPr algn="ctr"/>
            <a:r>
              <a:rPr lang="en-US" sz="1600" dirty="0" smtClean="0"/>
              <a:t>Jimenez</a:t>
            </a:r>
            <a:endParaRPr lang="en-US" sz="1600" dirty="0"/>
          </a:p>
        </p:txBody>
      </p:sp>
      <p:grpSp>
        <p:nvGrpSpPr>
          <p:cNvPr id="29" name="Group 28"/>
          <p:cNvGrpSpPr/>
          <p:nvPr/>
        </p:nvGrpSpPr>
        <p:grpSpPr>
          <a:xfrm>
            <a:off x="4601421" y="3237019"/>
            <a:ext cx="2462026" cy="1653067"/>
            <a:chOff x="5257376" y="4722977"/>
            <a:chExt cx="2462026" cy="1653067"/>
          </a:xfrm>
        </p:grpSpPr>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19034" y="5237769"/>
              <a:ext cx="799604" cy="799604"/>
            </a:xfrm>
            <a:prstGeom prst="rect">
              <a:avLst/>
            </a:prstGeom>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23197" y="5238293"/>
              <a:ext cx="801242" cy="801242"/>
            </a:xfrm>
            <a:prstGeom prst="rect">
              <a:avLst/>
            </a:prstGeom>
          </p:spPr>
        </p:pic>
        <p:sp>
          <p:nvSpPr>
            <p:cNvPr id="24" name="TextBox 23"/>
            <p:cNvSpPr txBox="1"/>
            <p:nvPr/>
          </p:nvSpPr>
          <p:spPr>
            <a:xfrm>
              <a:off x="5303281" y="4722977"/>
              <a:ext cx="2416121" cy="369332"/>
            </a:xfrm>
            <a:prstGeom prst="rect">
              <a:avLst/>
            </a:prstGeom>
            <a:noFill/>
          </p:spPr>
          <p:txBody>
            <a:bodyPr wrap="none" rtlCol="0">
              <a:spAutoFit/>
            </a:bodyPr>
            <a:lstStyle/>
            <a:p>
              <a:r>
                <a:rPr lang="en-US" b="1" dirty="0" smtClean="0"/>
                <a:t>Livermore National Lab</a:t>
              </a:r>
              <a:endParaRPr lang="en-US" b="1" dirty="0"/>
            </a:p>
          </p:txBody>
        </p:sp>
        <p:sp>
          <p:nvSpPr>
            <p:cNvPr id="25" name="TextBox 24"/>
            <p:cNvSpPr txBox="1"/>
            <p:nvPr/>
          </p:nvSpPr>
          <p:spPr>
            <a:xfrm>
              <a:off x="5257376" y="6037373"/>
              <a:ext cx="1159292" cy="338554"/>
            </a:xfrm>
            <a:prstGeom prst="rect">
              <a:avLst/>
            </a:prstGeom>
            <a:noFill/>
          </p:spPr>
          <p:txBody>
            <a:bodyPr wrap="none" rtlCol="0">
              <a:spAutoFit/>
            </a:bodyPr>
            <a:lstStyle/>
            <a:p>
              <a:r>
                <a:rPr lang="en-US" sz="1600" dirty="0" smtClean="0"/>
                <a:t>Jim Gaffney</a:t>
              </a:r>
              <a:endParaRPr lang="en-US" sz="1600" dirty="0"/>
            </a:p>
          </p:txBody>
        </p:sp>
        <p:sp>
          <p:nvSpPr>
            <p:cNvPr id="27" name="TextBox 26"/>
            <p:cNvSpPr txBox="1"/>
            <p:nvPr/>
          </p:nvSpPr>
          <p:spPr>
            <a:xfrm>
              <a:off x="6556996" y="6037490"/>
              <a:ext cx="1133644" cy="338554"/>
            </a:xfrm>
            <a:prstGeom prst="rect">
              <a:avLst/>
            </a:prstGeom>
            <a:noFill/>
          </p:spPr>
          <p:txBody>
            <a:bodyPr wrap="none" rtlCol="0">
              <a:spAutoFit/>
            </a:bodyPr>
            <a:lstStyle/>
            <a:p>
              <a:r>
                <a:rPr lang="en-US" sz="1600" dirty="0" smtClean="0"/>
                <a:t>Steve Libby</a:t>
              </a:r>
              <a:endParaRPr lang="en-US" sz="1600" dirty="0"/>
            </a:p>
          </p:txBody>
        </p:sp>
      </p:grpSp>
      <p:pic>
        <p:nvPicPr>
          <p:cNvPr id="31" name="Picture 3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406424" y="1786970"/>
            <a:ext cx="558873" cy="749300"/>
          </a:xfrm>
          <a:prstGeom prst="rect">
            <a:avLst/>
          </a:prstGeom>
        </p:spPr>
      </p:pic>
      <p:sp>
        <p:nvSpPr>
          <p:cNvPr id="32" name="TextBox 31"/>
          <p:cNvSpPr txBox="1"/>
          <p:nvPr/>
        </p:nvSpPr>
        <p:spPr>
          <a:xfrm>
            <a:off x="1962903" y="4324203"/>
            <a:ext cx="851816" cy="584776"/>
          </a:xfrm>
          <a:prstGeom prst="rect">
            <a:avLst/>
          </a:prstGeom>
          <a:noFill/>
        </p:spPr>
        <p:txBody>
          <a:bodyPr wrap="none" rtlCol="0">
            <a:spAutoFit/>
          </a:bodyPr>
          <a:lstStyle/>
          <a:p>
            <a:pPr algn="ctr"/>
            <a:r>
              <a:rPr lang="en-US" sz="1600" dirty="0" smtClean="0"/>
              <a:t>Franklin</a:t>
            </a:r>
            <a:br>
              <a:rPr lang="en-US" sz="1600" dirty="0" smtClean="0"/>
            </a:br>
            <a:r>
              <a:rPr lang="en-US" sz="1600" dirty="0" smtClean="0"/>
              <a:t>Dollar</a:t>
            </a:r>
          </a:p>
        </p:txBody>
      </p:sp>
      <p:grpSp>
        <p:nvGrpSpPr>
          <p:cNvPr id="17" name="Group 16"/>
          <p:cNvGrpSpPr/>
          <p:nvPr/>
        </p:nvGrpSpPr>
        <p:grpSpPr>
          <a:xfrm>
            <a:off x="7199407" y="3246718"/>
            <a:ext cx="1831002" cy="1662262"/>
            <a:chOff x="5615233" y="5004755"/>
            <a:chExt cx="2041244" cy="1853128"/>
          </a:xfrm>
        </p:grpSpPr>
        <p:grpSp>
          <p:nvGrpSpPr>
            <p:cNvPr id="42" name="Group 41"/>
            <p:cNvGrpSpPr/>
            <p:nvPr/>
          </p:nvGrpSpPr>
          <p:grpSpPr>
            <a:xfrm>
              <a:off x="5615233" y="5004755"/>
              <a:ext cx="2041244" cy="1853128"/>
              <a:chOff x="5184642" y="4522799"/>
              <a:chExt cx="2041244" cy="1853128"/>
            </a:xfrm>
          </p:grpSpPr>
          <p:sp>
            <p:nvSpPr>
              <p:cNvPr id="45" name="TextBox 44"/>
              <p:cNvSpPr txBox="1"/>
              <p:nvPr/>
            </p:nvSpPr>
            <p:spPr>
              <a:xfrm>
                <a:off x="5184642" y="4522799"/>
                <a:ext cx="2041244" cy="369332"/>
              </a:xfrm>
              <a:prstGeom prst="rect">
                <a:avLst/>
              </a:prstGeom>
              <a:noFill/>
            </p:spPr>
            <p:txBody>
              <a:bodyPr wrap="none" rtlCol="0">
                <a:spAutoFit/>
              </a:bodyPr>
              <a:lstStyle/>
              <a:p>
                <a:r>
                  <a:rPr lang="en-US" b="1" dirty="0" smtClean="0"/>
                  <a:t>Naval Research Lab</a:t>
                </a:r>
                <a:endParaRPr lang="en-US" b="1" dirty="0"/>
              </a:p>
            </p:txBody>
          </p:sp>
          <p:sp>
            <p:nvSpPr>
              <p:cNvPr id="46" name="TextBox 45"/>
              <p:cNvSpPr txBox="1"/>
              <p:nvPr/>
            </p:nvSpPr>
            <p:spPr>
              <a:xfrm>
                <a:off x="5464672" y="6037373"/>
                <a:ext cx="1402948" cy="338554"/>
              </a:xfrm>
              <a:prstGeom prst="rect">
                <a:avLst/>
              </a:prstGeom>
              <a:noFill/>
            </p:spPr>
            <p:txBody>
              <a:bodyPr wrap="none" rtlCol="0">
                <a:spAutoFit/>
              </a:bodyPr>
              <a:lstStyle/>
              <a:p>
                <a:r>
                  <a:rPr lang="en-US" sz="1600" dirty="0" smtClean="0"/>
                  <a:t>George </a:t>
                </a:r>
                <a:r>
                  <a:rPr lang="en-US" sz="1600" dirty="0" err="1" smtClean="0"/>
                  <a:t>Petrov</a:t>
                </a:r>
                <a:endParaRPr lang="en-US" sz="1600" dirty="0"/>
              </a:p>
            </p:txBody>
          </p:sp>
        </p:grpSp>
        <p:pic>
          <p:nvPicPr>
            <p:cNvPr id="13" name="Picture 12" descr="Screen Shot 2014-03-05 at 4.54.04 PM.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48985" y="5474711"/>
              <a:ext cx="1026913" cy="1044618"/>
            </a:xfrm>
            <a:prstGeom prst="rect">
              <a:avLst/>
            </a:prstGeom>
          </p:spPr>
        </p:pic>
      </p:grpSp>
      <p:pic>
        <p:nvPicPr>
          <p:cNvPr id="38" name="Picture 2" descr="Kyle_pic"/>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965314" y="1716694"/>
            <a:ext cx="743730" cy="1048658"/>
          </a:xfrm>
          <a:prstGeom prst="rect">
            <a:avLst/>
          </a:prstGeom>
          <a:noFill/>
        </p:spPr>
      </p:pic>
      <p:pic>
        <p:nvPicPr>
          <p:cNvPr id="39" name="Picture 4" descr="Gordana Dukovic"/>
          <p:cNvPicPr>
            <a:picLocks noChangeAspect="1" noChangeArrowheads="1"/>
          </p:cNvPicPr>
          <p:nvPr/>
        </p:nvPicPr>
        <p:blipFill>
          <a:blip r:embed="rId12" cstate="print"/>
          <a:srcRect/>
          <a:stretch>
            <a:fillRect/>
          </a:stretch>
        </p:blipFill>
        <p:spPr bwMode="auto">
          <a:xfrm>
            <a:off x="6773152" y="1724625"/>
            <a:ext cx="852509" cy="1040727"/>
          </a:xfrm>
          <a:prstGeom prst="rect">
            <a:avLst/>
          </a:prstGeom>
          <a:noFill/>
        </p:spPr>
      </p:pic>
      <p:sp>
        <p:nvSpPr>
          <p:cNvPr id="35" name="TextBox 34"/>
          <p:cNvSpPr txBox="1"/>
          <p:nvPr/>
        </p:nvSpPr>
        <p:spPr>
          <a:xfrm>
            <a:off x="6773152" y="2749556"/>
            <a:ext cx="787974" cy="508587"/>
          </a:xfrm>
          <a:prstGeom prst="rect">
            <a:avLst/>
          </a:prstGeom>
          <a:noFill/>
        </p:spPr>
        <p:txBody>
          <a:bodyPr wrap="none" rtlCol="0">
            <a:spAutoFit/>
          </a:bodyPr>
          <a:lstStyle/>
          <a:p>
            <a:r>
              <a:rPr lang="en-US" sz="1600" dirty="0" err="1" smtClean="0"/>
              <a:t>Gordana</a:t>
            </a:r>
            <a:r>
              <a:rPr lang="en-US" sz="1600" dirty="0" smtClean="0"/>
              <a:t> </a:t>
            </a:r>
          </a:p>
          <a:p>
            <a:r>
              <a:rPr lang="en-US" sz="1600" dirty="0" err="1" smtClean="0"/>
              <a:t>Dukovic</a:t>
            </a:r>
            <a:endParaRPr lang="en-US" sz="1600" dirty="0"/>
          </a:p>
        </p:txBody>
      </p:sp>
      <p:sp>
        <p:nvSpPr>
          <p:cNvPr id="36" name="TextBox 35"/>
          <p:cNvSpPr txBox="1"/>
          <p:nvPr/>
        </p:nvSpPr>
        <p:spPr>
          <a:xfrm>
            <a:off x="7678184" y="2733526"/>
            <a:ext cx="1425885" cy="508587"/>
          </a:xfrm>
          <a:prstGeom prst="rect">
            <a:avLst/>
          </a:prstGeom>
          <a:noFill/>
        </p:spPr>
        <p:txBody>
          <a:bodyPr wrap="none" rtlCol="0">
            <a:spAutoFit/>
          </a:bodyPr>
          <a:lstStyle/>
          <a:p>
            <a:pPr algn="ctr"/>
            <a:r>
              <a:rPr lang="en-US" sz="1600" dirty="0" smtClean="0"/>
              <a:t>Kyle</a:t>
            </a:r>
            <a:endParaRPr lang="en-US" sz="1600" dirty="0"/>
          </a:p>
          <a:p>
            <a:pPr algn="ctr"/>
            <a:r>
              <a:rPr lang="en-US" sz="1600" dirty="0" err="1" smtClean="0"/>
              <a:t>Schnitzenbaumer</a:t>
            </a:r>
            <a:endParaRPr lang="en-US" sz="1600" dirty="0"/>
          </a:p>
        </p:txBody>
      </p:sp>
      <p:sp>
        <p:nvSpPr>
          <p:cNvPr id="3" name="Slide Number Placeholder 2"/>
          <p:cNvSpPr>
            <a:spLocks noGrp="1"/>
          </p:cNvSpPr>
          <p:nvPr>
            <p:ph type="sldNum" sz="quarter" idx="12"/>
          </p:nvPr>
        </p:nvSpPr>
        <p:spPr/>
        <p:txBody>
          <a:bodyPr/>
          <a:lstStyle/>
          <a:p>
            <a:fld id="{218B6639-C074-8B48-BE1A-E225E0D3ED0C}" type="slidenum">
              <a:rPr lang="en-US" smtClean="0"/>
              <a:t>51</a:t>
            </a:fld>
            <a:endParaRPr lang="en-US"/>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529542" y="5194813"/>
            <a:ext cx="871510" cy="900560"/>
          </a:xfrm>
          <a:prstGeom prst="rect">
            <a:avLst/>
          </a:prstGeom>
        </p:spPr>
      </p:pic>
      <p:sp>
        <p:nvSpPr>
          <p:cNvPr id="43" name="TextBox 42"/>
          <p:cNvSpPr txBox="1"/>
          <p:nvPr/>
        </p:nvSpPr>
        <p:spPr>
          <a:xfrm>
            <a:off x="2501417" y="6095373"/>
            <a:ext cx="954107" cy="584776"/>
          </a:xfrm>
          <a:prstGeom prst="rect">
            <a:avLst/>
          </a:prstGeom>
          <a:noFill/>
        </p:spPr>
        <p:txBody>
          <a:bodyPr wrap="none" rtlCol="0">
            <a:spAutoFit/>
          </a:bodyPr>
          <a:lstStyle/>
          <a:p>
            <a:pPr algn="ctr"/>
            <a:r>
              <a:rPr lang="en-US" sz="1600" dirty="0" err="1" smtClean="0">
                <a:solidFill>
                  <a:srgbClr val="000000"/>
                </a:solidFill>
              </a:rPr>
              <a:t>Predrag</a:t>
            </a:r>
            <a:r>
              <a:rPr lang="en-US" sz="1600" dirty="0" smtClean="0">
                <a:solidFill>
                  <a:srgbClr val="000000"/>
                </a:solidFill>
              </a:rPr>
              <a:t> </a:t>
            </a:r>
          </a:p>
          <a:p>
            <a:pPr algn="ctr"/>
            <a:r>
              <a:rPr lang="en-US" sz="1600" dirty="0" err="1" smtClean="0">
                <a:solidFill>
                  <a:srgbClr val="000000"/>
                </a:solidFill>
              </a:rPr>
              <a:t>Ranitovic</a:t>
            </a:r>
            <a:endParaRPr lang="en-US" sz="1600" dirty="0" smtClean="0">
              <a:solidFill>
                <a:srgbClr val="000000"/>
              </a:solidFill>
            </a:endParaRPr>
          </a:p>
        </p:txBody>
      </p:sp>
      <p:pic>
        <p:nvPicPr>
          <p:cNvPr id="19" name="Picture 1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0" y="0"/>
            <a:ext cx="1182949" cy="1182949"/>
          </a:xfrm>
          <a:prstGeom prst="rect">
            <a:avLst/>
          </a:prstGeom>
        </p:spPr>
      </p:pic>
      <p:sp>
        <p:nvSpPr>
          <p:cNvPr id="44" name="TextBox 43"/>
          <p:cNvSpPr txBox="1"/>
          <p:nvPr/>
        </p:nvSpPr>
        <p:spPr>
          <a:xfrm>
            <a:off x="5372601" y="4998708"/>
            <a:ext cx="2634443" cy="369332"/>
          </a:xfrm>
          <a:prstGeom prst="rect">
            <a:avLst/>
          </a:prstGeom>
          <a:noFill/>
        </p:spPr>
        <p:txBody>
          <a:bodyPr wrap="none" rtlCol="0">
            <a:spAutoFit/>
          </a:bodyPr>
          <a:lstStyle/>
          <a:p>
            <a:r>
              <a:rPr lang="en-US" b="1" dirty="0" smtClean="0"/>
              <a:t>Colorado School of Mines</a:t>
            </a:r>
          </a:p>
        </p:txBody>
      </p:sp>
      <p:pic>
        <p:nvPicPr>
          <p:cNvPr id="26" name="Picture 2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547240" y="156278"/>
            <a:ext cx="1032414" cy="1026671"/>
          </a:xfrm>
          <a:prstGeom prst="rect">
            <a:avLst/>
          </a:prstGeom>
        </p:spPr>
      </p:pic>
      <p:pic>
        <p:nvPicPr>
          <p:cNvPr id="41" name="Picture 40"/>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6129990" y="5336257"/>
            <a:ext cx="1168168" cy="1049234"/>
          </a:xfrm>
          <a:prstGeom prst="rect">
            <a:avLst/>
          </a:prstGeom>
        </p:spPr>
      </p:pic>
      <p:sp>
        <p:nvSpPr>
          <p:cNvPr id="47" name="TextBox 46"/>
          <p:cNvSpPr txBox="1"/>
          <p:nvPr/>
        </p:nvSpPr>
        <p:spPr>
          <a:xfrm>
            <a:off x="6137616" y="6476635"/>
            <a:ext cx="1175522" cy="338554"/>
          </a:xfrm>
          <a:prstGeom prst="rect">
            <a:avLst/>
          </a:prstGeom>
          <a:noFill/>
        </p:spPr>
        <p:txBody>
          <a:bodyPr wrap="none" rtlCol="0">
            <a:spAutoFit/>
          </a:bodyPr>
          <a:lstStyle/>
          <a:p>
            <a:r>
              <a:rPr lang="en-US" sz="1600" dirty="0" smtClean="0"/>
              <a:t>Chip </a:t>
            </a:r>
            <a:r>
              <a:rPr lang="en-US" sz="1600" dirty="0" err="1" smtClean="0"/>
              <a:t>Durfee</a:t>
            </a:r>
            <a:endParaRPr lang="en-US" sz="1600" dirty="0"/>
          </a:p>
        </p:txBody>
      </p:sp>
    </p:spTree>
    <p:extLst>
      <p:ext uri="{BB962C8B-B14F-4D97-AF65-F5344CB8AC3E}">
        <p14:creationId xmlns:p14="http://schemas.microsoft.com/office/powerpoint/2010/main" val="1240836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
        <p:nvSpPr>
          <p:cNvPr id="3" name="Slide Number Placeholder 2"/>
          <p:cNvSpPr>
            <a:spLocks noGrp="1"/>
          </p:cNvSpPr>
          <p:nvPr>
            <p:ph type="sldNum" sz="quarter" idx="12"/>
          </p:nvPr>
        </p:nvSpPr>
        <p:spPr/>
        <p:txBody>
          <a:bodyPr/>
          <a:lstStyle/>
          <a:p>
            <a:fld id="{218B6639-C074-8B48-BE1A-E225E0D3ED0C}" type="slidenum">
              <a:rPr lang="en-US" smtClean="0"/>
              <a:t>52</a:t>
            </a:fld>
            <a:endParaRPr lang="en-US"/>
          </a:p>
        </p:txBody>
      </p:sp>
    </p:spTree>
    <p:extLst>
      <p:ext uri="{BB962C8B-B14F-4D97-AF65-F5344CB8AC3E}">
        <p14:creationId xmlns:p14="http://schemas.microsoft.com/office/powerpoint/2010/main" val="428692947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
        <p:nvSpPr>
          <p:cNvPr id="3" name="Slide Number Placeholder 2"/>
          <p:cNvSpPr>
            <a:spLocks noGrp="1"/>
          </p:cNvSpPr>
          <p:nvPr>
            <p:ph type="sldNum" sz="quarter" idx="12"/>
          </p:nvPr>
        </p:nvSpPr>
        <p:spPr/>
        <p:txBody>
          <a:bodyPr/>
          <a:lstStyle/>
          <a:p>
            <a:fld id="{218B6639-C074-8B48-BE1A-E225E0D3ED0C}" type="slidenum">
              <a:rPr lang="en-US" smtClean="0"/>
              <a:t>53</a:t>
            </a:fld>
            <a:endParaRPr lang="en-US"/>
          </a:p>
        </p:txBody>
      </p:sp>
    </p:spTree>
    <p:extLst>
      <p:ext uri="{BB962C8B-B14F-4D97-AF65-F5344CB8AC3E}">
        <p14:creationId xmlns:p14="http://schemas.microsoft.com/office/powerpoint/2010/main" val="33704379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
        <p:nvSpPr>
          <p:cNvPr id="3" name="Slide Number Placeholder 2"/>
          <p:cNvSpPr>
            <a:spLocks noGrp="1"/>
          </p:cNvSpPr>
          <p:nvPr>
            <p:ph type="sldNum" sz="quarter" idx="12"/>
          </p:nvPr>
        </p:nvSpPr>
        <p:spPr/>
        <p:txBody>
          <a:bodyPr/>
          <a:lstStyle/>
          <a:p>
            <a:fld id="{218B6639-C074-8B48-BE1A-E225E0D3ED0C}" type="slidenum">
              <a:rPr lang="en-US" smtClean="0"/>
              <a:t>54</a:t>
            </a:fld>
            <a:endParaRPr lang="en-US"/>
          </a:p>
        </p:txBody>
      </p:sp>
    </p:spTree>
    <p:extLst>
      <p:ext uri="{BB962C8B-B14F-4D97-AF65-F5344CB8AC3E}">
        <p14:creationId xmlns:p14="http://schemas.microsoft.com/office/powerpoint/2010/main" val="181224931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745" y="274638"/>
            <a:ext cx="6255888" cy="1143000"/>
          </a:xfrm>
        </p:spPr>
        <p:txBody>
          <a:bodyPr>
            <a:normAutofit fontScale="90000"/>
          </a:bodyPr>
          <a:lstStyle/>
          <a:p>
            <a:r>
              <a:rPr lang="en-US" dirty="0" smtClean="0"/>
              <a:t>Plane–spherical wave model</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55</a:t>
            </a:fld>
            <a:endParaRPr lang="en-US"/>
          </a:p>
        </p:txBody>
      </p:sp>
      <p:pic>
        <p:nvPicPr>
          <p:cNvPr id="5" name="Picture 4" descr="Simple_psw.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5682" y="1643374"/>
            <a:ext cx="7073656" cy="331669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35252" y="5657869"/>
            <a:ext cx="1008665" cy="550181"/>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l="-1" r="-2538"/>
          <a:stretch/>
        </p:blipFill>
        <p:spPr>
          <a:xfrm>
            <a:off x="4197572" y="5286152"/>
            <a:ext cx="3901766" cy="1220102"/>
          </a:xfrm>
          <a:prstGeom prst="rect">
            <a:avLst/>
          </a:prstGeom>
        </p:spPr>
      </p:pic>
    </p:spTree>
    <p:extLst>
      <p:ext uri="{BB962C8B-B14F-4D97-AF65-F5344CB8AC3E}">
        <p14:creationId xmlns:p14="http://schemas.microsoft.com/office/powerpoint/2010/main" val="5962669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947" y="274638"/>
            <a:ext cx="8229600" cy="1143000"/>
          </a:xfrm>
        </p:spPr>
        <p:txBody>
          <a:bodyPr/>
          <a:lstStyle/>
          <a:p>
            <a:r>
              <a:rPr lang="en-US" dirty="0" smtClean="0"/>
              <a:t>Plane-spherical wave model</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56</a:t>
            </a:fld>
            <a:endParaRPr lang="en-US"/>
          </a:p>
        </p:txBody>
      </p:sp>
      <p:pic>
        <p:nvPicPr>
          <p:cNvPr id="5" name="Picture 4" descr="wavelengths.pdf"/>
          <p:cNvPicPr>
            <a:picLocks noChangeAspect="1"/>
          </p:cNvPicPr>
          <p:nvPr/>
        </p:nvPicPr>
        <p:blipFill rotWithShape="1">
          <a:blip r:embed="rId3" cstate="screen">
            <a:extLst>
              <a:ext uri="{28A0092B-C50C-407E-A947-70E740481C1C}">
                <a14:useLocalDpi xmlns:a14="http://schemas.microsoft.com/office/drawing/2010/main"/>
              </a:ext>
            </a:extLst>
          </a:blip>
          <a:srcRect t="63730"/>
          <a:stretch/>
        </p:blipFill>
        <p:spPr>
          <a:xfrm>
            <a:off x="1133583" y="4003828"/>
            <a:ext cx="6851864" cy="2918270"/>
          </a:xfrm>
          <a:prstGeom prst="rect">
            <a:avLst/>
          </a:prstGeom>
        </p:spPr>
      </p:pic>
      <p:pic>
        <p:nvPicPr>
          <p:cNvPr id="6" name="Picture 5" descr="wavelengths.pdf"/>
          <p:cNvPicPr>
            <a:picLocks noChangeAspect="1"/>
          </p:cNvPicPr>
          <p:nvPr/>
        </p:nvPicPr>
        <p:blipFill rotWithShape="1">
          <a:blip r:embed="rId3" cstate="screen">
            <a:extLst>
              <a:ext uri="{28A0092B-C50C-407E-A947-70E740481C1C}">
                <a14:useLocalDpi xmlns:a14="http://schemas.microsoft.com/office/drawing/2010/main"/>
              </a:ext>
            </a:extLst>
          </a:blip>
          <a:srcRect b="68428"/>
          <a:stretch/>
        </p:blipFill>
        <p:spPr>
          <a:xfrm>
            <a:off x="1133583" y="1406679"/>
            <a:ext cx="6851864" cy="2540271"/>
          </a:xfrm>
          <a:prstGeom prst="rect">
            <a:avLst/>
          </a:prstGeom>
        </p:spPr>
      </p:pic>
    </p:spTree>
    <p:extLst>
      <p:ext uri="{BB962C8B-B14F-4D97-AF65-F5344CB8AC3E}">
        <p14:creationId xmlns:p14="http://schemas.microsoft.com/office/powerpoint/2010/main" val="422698295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a:t>
            </a:r>
            <a:r>
              <a:rPr lang="en-US" dirty="0" err="1" smtClean="0"/>
              <a:t>rescattering</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57</a:t>
            </a:fld>
            <a:endParaRPr lang="en-US"/>
          </a:p>
        </p:txBody>
      </p:sp>
      <p:pic>
        <p:nvPicPr>
          <p:cNvPr id="5" name="Picture 4" descr="trajectories.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2791" y="1783509"/>
            <a:ext cx="7087168" cy="4572841"/>
          </a:xfrm>
          <a:prstGeom prst="rect">
            <a:avLst/>
          </a:prstGeom>
        </p:spPr>
      </p:pic>
    </p:spTree>
    <p:extLst>
      <p:ext uri="{BB962C8B-B14F-4D97-AF65-F5344CB8AC3E}">
        <p14:creationId xmlns:p14="http://schemas.microsoft.com/office/powerpoint/2010/main" val="44170514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1191"/>
            <a:ext cx="8229600" cy="1143000"/>
          </a:xfrm>
        </p:spPr>
        <p:txBody>
          <a:bodyPr>
            <a:normAutofit fontScale="90000"/>
          </a:bodyPr>
          <a:lstStyle/>
          <a:p>
            <a:r>
              <a:rPr lang="en-US" dirty="0" smtClean="0"/>
              <a:t>Magnetron nanoparticle </a:t>
            </a:r>
            <a:r>
              <a:rPr lang="en-US" dirty="0" smtClean="0"/>
              <a:t>source</a:t>
            </a:r>
            <a:r>
              <a:rPr lang="en-US" dirty="0"/>
              <a:t/>
            </a:r>
            <a:br>
              <a:rPr lang="en-US" dirty="0"/>
            </a:br>
            <a:r>
              <a:rPr lang="en-US" sz="3100" dirty="0"/>
              <a:t>Attosecond studies of pure, isolated nanoparticles</a:t>
            </a:r>
            <a:endParaRPr lang="en-US" dirty="0"/>
          </a:p>
        </p:txBody>
      </p:sp>
      <p:pic>
        <p:nvPicPr>
          <p:cNvPr id="5" name="Picture 4"/>
          <p:cNvPicPr>
            <a:picLocks noChangeAspect="1"/>
          </p:cNvPicPr>
          <p:nvPr/>
        </p:nvPicPr>
        <p:blipFill>
          <a:blip r:embed="rId3"/>
          <a:stretch>
            <a:fillRect/>
          </a:stretch>
        </p:blipFill>
        <p:spPr>
          <a:xfrm>
            <a:off x="3701533" y="1845913"/>
            <a:ext cx="4510437" cy="4510437"/>
          </a:xfrm>
          <a:prstGeom prst="rect">
            <a:avLst/>
          </a:prstGeom>
        </p:spPr>
      </p:pic>
      <p:sp>
        <p:nvSpPr>
          <p:cNvPr id="7" name="Slide Number Placeholder 6"/>
          <p:cNvSpPr>
            <a:spLocks noGrp="1"/>
          </p:cNvSpPr>
          <p:nvPr>
            <p:ph type="sldNum" sz="quarter" idx="12"/>
          </p:nvPr>
        </p:nvSpPr>
        <p:spPr/>
        <p:txBody>
          <a:bodyPr/>
          <a:lstStyle/>
          <a:p>
            <a:fld id="{218B6639-C074-8B48-BE1A-E225E0D3ED0C}" type="slidenum">
              <a:rPr lang="en-US" smtClean="0"/>
              <a:t>58</a:t>
            </a:fld>
            <a:endParaRPr lang="en-US"/>
          </a:p>
        </p:txBody>
      </p:sp>
      <p:pic>
        <p:nvPicPr>
          <p:cNvPr id="6" name="Picture 5" descr="QD3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2130" y="2565536"/>
            <a:ext cx="4087528" cy="2272666"/>
          </a:xfrm>
          <a:prstGeom prst="rect">
            <a:avLst/>
          </a:prstGeom>
        </p:spPr>
      </p:pic>
    </p:spTree>
    <p:extLst>
      <p:ext uri="{BB962C8B-B14F-4D97-AF65-F5344CB8AC3E}">
        <p14:creationId xmlns:p14="http://schemas.microsoft.com/office/powerpoint/2010/main" val="200709864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Time dependence</a:t>
            </a:r>
            <a:endParaRPr lang="en-US" dirty="0"/>
          </a:p>
        </p:txBody>
      </p:sp>
      <p:pic>
        <p:nvPicPr>
          <p:cNvPr id="3" name="Picture 2" descr="Screen Shot 2014-03-05 at 9.54.29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3532" y="3141450"/>
            <a:ext cx="3810468" cy="2649029"/>
          </a:xfrm>
          <a:prstGeom prst="rect">
            <a:avLst/>
          </a:prstGeom>
        </p:spPr>
      </p:pic>
      <p:grpSp>
        <p:nvGrpSpPr>
          <p:cNvPr id="8" name="Group 7"/>
          <p:cNvGrpSpPr/>
          <p:nvPr/>
        </p:nvGrpSpPr>
        <p:grpSpPr>
          <a:xfrm>
            <a:off x="5343233" y="1871501"/>
            <a:ext cx="3779830" cy="1102851"/>
            <a:chOff x="5400378" y="1871502"/>
            <a:chExt cx="3582313" cy="935896"/>
          </a:xfrm>
        </p:grpSpPr>
        <p:pic>
          <p:nvPicPr>
            <p:cNvPr id="6" name="Picture 5" descr="Screen Shot 2014-03-05 at 9.55.15 A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47963" y="2161139"/>
              <a:ext cx="3534728" cy="646259"/>
            </a:xfrm>
            <a:prstGeom prst="rect">
              <a:avLst/>
            </a:prstGeom>
          </p:spPr>
        </p:pic>
        <p:pic>
          <p:nvPicPr>
            <p:cNvPr id="7" name="Picture 6" descr="Screen Shot 2014-03-05 at 9.55.15 AM.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0378" y="1871502"/>
              <a:ext cx="2866819" cy="289637"/>
            </a:xfrm>
            <a:prstGeom prst="rect">
              <a:avLst/>
            </a:prstGeom>
          </p:spPr>
        </p:pic>
      </p:grpSp>
      <p:grpSp>
        <p:nvGrpSpPr>
          <p:cNvPr id="11" name="Group 10"/>
          <p:cNvGrpSpPr/>
          <p:nvPr/>
        </p:nvGrpSpPr>
        <p:grpSpPr>
          <a:xfrm>
            <a:off x="0" y="1609101"/>
            <a:ext cx="5447963" cy="4437945"/>
            <a:chOff x="0" y="1609101"/>
            <a:chExt cx="5447963" cy="4437945"/>
          </a:xfrm>
        </p:grpSpPr>
        <p:grpSp>
          <p:nvGrpSpPr>
            <p:cNvPr id="9" name="Group 8"/>
            <p:cNvGrpSpPr/>
            <p:nvPr/>
          </p:nvGrpSpPr>
          <p:grpSpPr>
            <a:xfrm>
              <a:off x="0" y="1983046"/>
              <a:ext cx="5447963" cy="4064000"/>
              <a:chOff x="0" y="1983046"/>
              <a:chExt cx="5447963" cy="4064000"/>
            </a:xfrm>
          </p:grpSpPr>
          <p:pic>
            <p:nvPicPr>
              <p:cNvPr id="4" name="Picture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983046"/>
                <a:ext cx="5447963" cy="4064000"/>
              </a:xfrm>
              <a:prstGeom prst="rect">
                <a:avLst/>
              </a:prstGeom>
            </p:spPr>
          </p:pic>
          <p:sp>
            <p:nvSpPr>
              <p:cNvPr id="5" name="Rectangle 4"/>
              <p:cNvSpPr/>
              <p:nvPr/>
            </p:nvSpPr>
            <p:spPr>
              <a:xfrm>
                <a:off x="931333" y="2695222"/>
                <a:ext cx="1947333" cy="747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p:nvPr/>
          </p:nvSpPr>
          <p:spPr>
            <a:xfrm>
              <a:off x="646288" y="1609101"/>
              <a:ext cx="4662487" cy="747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Oval 11"/>
          <p:cNvSpPr/>
          <p:nvPr/>
        </p:nvSpPr>
        <p:spPr>
          <a:xfrm>
            <a:off x="2878666" y="2819129"/>
            <a:ext cx="141112" cy="141112"/>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442399" y="2695222"/>
            <a:ext cx="404994" cy="3681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3672" y="2470410"/>
            <a:ext cx="869952" cy="790867"/>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218B6639-C074-8B48-BE1A-E225E0D3ED0C}" type="slidenum">
              <a:rPr lang="en-US" smtClean="0"/>
              <a:t>59</a:t>
            </a:fld>
            <a:endParaRPr lang="en-US"/>
          </a:p>
        </p:txBody>
      </p:sp>
    </p:spTree>
    <p:extLst>
      <p:ext uri="{BB962C8B-B14F-4D97-AF65-F5344CB8AC3E}">
        <p14:creationId xmlns:p14="http://schemas.microsoft.com/office/powerpoint/2010/main" val="2212502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Ultrafast science in the </a:t>
            </a:r>
            <a:br>
              <a:rPr lang="en-US" dirty="0" smtClean="0"/>
            </a:br>
            <a:r>
              <a:rPr lang="en-US" dirty="0" smtClean="0"/>
              <a:t>KM Group</a:t>
            </a:r>
            <a:endParaRPr lang="en-US" dirty="0"/>
          </a:p>
        </p:txBody>
      </p:sp>
      <p:pic>
        <p:nvPicPr>
          <p:cNvPr id="7"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83131" y="1957843"/>
            <a:ext cx="2464500" cy="1853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635543" y="1459088"/>
            <a:ext cx="1996047" cy="646331"/>
          </a:xfrm>
          <a:prstGeom prst="rect">
            <a:avLst/>
          </a:prstGeom>
          <a:noFill/>
        </p:spPr>
        <p:txBody>
          <a:bodyPr wrap="none" rtlCol="0">
            <a:spAutoFit/>
          </a:bodyPr>
          <a:lstStyle/>
          <a:p>
            <a:pPr algn="ctr"/>
            <a:r>
              <a:rPr lang="en-US" dirty="0" smtClean="0"/>
              <a:t>Ultrafast nanoscale </a:t>
            </a:r>
          </a:p>
          <a:p>
            <a:pPr algn="ctr"/>
            <a:r>
              <a:rPr lang="en-US" dirty="0" smtClean="0"/>
              <a:t>heat transport </a:t>
            </a:r>
          </a:p>
        </p:txBody>
      </p:sp>
      <p:pic>
        <p:nvPicPr>
          <p:cNvPr id="11" name="Picture 4" descr="http://jila.colorado.edu/kmgroup/sites/default/files/images/articles/magnetic_stat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71824" y="4592688"/>
            <a:ext cx="2120449" cy="20126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288080" y="4107199"/>
            <a:ext cx="2855920" cy="369332"/>
          </a:xfrm>
          <a:prstGeom prst="rect">
            <a:avLst/>
          </a:prstGeom>
          <a:noFill/>
        </p:spPr>
        <p:txBody>
          <a:bodyPr wrap="none" rtlCol="0">
            <a:spAutoFit/>
          </a:bodyPr>
          <a:lstStyle/>
          <a:p>
            <a:pPr algn="ctr"/>
            <a:r>
              <a:rPr lang="en-US" dirty="0" smtClean="0"/>
              <a:t>Ultrafast magnetic dynamics</a:t>
            </a:r>
          </a:p>
        </p:txBody>
      </p:sp>
      <p:sp>
        <p:nvSpPr>
          <p:cNvPr id="16" name="TextBox 15"/>
          <p:cNvSpPr txBox="1"/>
          <p:nvPr/>
        </p:nvSpPr>
        <p:spPr>
          <a:xfrm>
            <a:off x="457200" y="3958152"/>
            <a:ext cx="1988084" cy="646331"/>
          </a:xfrm>
          <a:prstGeom prst="rect">
            <a:avLst/>
          </a:prstGeom>
          <a:noFill/>
        </p:spPr>
        <p:txBody>
          <a:bodyPr wrap="square" rtlCol="0">
            <a:spAutoFit/>
          </a:bodyPr>
          <a:lstStyle/>
          <a:p>
            <a:pPr algn="ctr"/>
            <a:r>
              <a:rPr lang="en-US" dirty="0" smtClean="0">
                <a:solidFill>
                  <a:srgbClr val="000000"/>
                </a:solidFill>
              </a:rPr>
              <a:t>Nanoscale coherent imaging</a:t>
            </a:r>
            <a:endParaRPr lang="en-US" dirty="0" smtClean="0">
              <a:solidFill>
                <a:srgbClr val="000000"/>
              </a:solidFill>
            </a:endParaRPr>
          </a:p>
        </p:txBody>
      </p:sp>
      <p:sp>
        <p:nvSpPr>
          <p:cNvPr id="18" name="TextBox 17"/>
          <p:cNvSpPr txBox="1"/>
          <p:nvPr/>
        </p:nvSpPr>
        <p:spPr>
          <a:xfrm>
            <a:off x="183131" y="1611251"/>
            <a:ext cx="2482057" cy="369332"/>
          </a:xfrm>
          <a:prstGeom prst="rect">
            <a:avLst/>
          </a:prstGeom>
          <a:noFill/>
        </p:spPr>
        <p:txBody>
          <a:bodyPr wrap="none" rtlCol="0">
            <a:spAutoFit/>
          </a:bodyPr>
          <a:lstStyle/>
          <a:p>
            <a:r>
              <a:rPr lang="en-US" dirty="0" smtClean="0">
                <a:solidFill>
                  <a:srgbClr val="000000"/>
                </a:solidFill>
              </a:rPr>
              <a:t>Ultrafast surface science</a:t>
            </a:r>
          </a:p>
        </p:txBody>
      </p:sp>
      <p:sp>
        <p:nvSpPr>
          <p:cNvPr id="20" name="Slide Number Placeholder 19"/>
          <p:cNvSpPr>
            <a:spLocks noGrp="1"/>
          </p:cNvSpPr>
          <p:nvPr>
            <p:ph type="sldNum" sz="quarter" idx="12"/>
          </p:nvPr>
        </p:nvSpPr>
        <p:spPr/>
        <p:txBody>
          <a:bodyPr/>
          <a:lstStyle/>
          <a:p>
            <a:fld id="{218B6639-C074-8B48-BE1A-E225E0D3ED0C}" type="slidenum">
              <a:rPr lang="en-US" smtClean="0"/>
              <a:t>6</a:t>
            </a:fld>
            <a:endParaRPr lang="en-US"/>
          </a:p>
        </p:txBody>
      </p:sp>
      <p:pic>
        <p:nvPicPr>
          <p:cNvPr id="4" name="Picture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53200" y="2070698"/>
            <a:ext cx="2078390" cy="1740785"/>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16504" y="4592688"/>
            <a:ext cx="2966823" cy="2062926"/>
          </a:xfrm>
          <a:prstGeom prst="rect">
            <a:avLst/>
          </a:prstGeom>
        </p:spPr>
      </p:pic>
      <p:sp>
        <p:nvSpPr>
          <p:cNvPr id="22" name="TextBox 21"/>
          <p:cNvSpPr txBox="1"/>
          <p:nvPr/>
        </p:nvSpPr>
        <p:spPr>
          <a:xfrm>
            <a:off x="4171475" y="6212769"/>
            <a:ext cx="1652954" cy="646331"/>
          </a:xfrm>
          <a:prstGeom prst="rect">
            <a:avLst/>
          </a:prstGeom>
          <a:noFill/>
        </p:spPr>
        <p:txBody>
          <a:bodyPr wrap="none" rtlCol="0">
            <a:spAutoFit/>
          </a:bodyPr>
          <a:lstStyle/>
          <a:p>
            <a:pPr algn="ctr"/>
            <a:r>
              <a:rPr lang="en-US" dirty="0" smtClean="0"/>
              <a:t>Ti:sapphire CPA</a:t>
            </a:r>
          </a:p>
          <a:p>
            <a:pPr algn="ctr"/>
            <a:r>
              <a:rPr lang="en-US" dirty="0" smtClean="0"/>
              <a:t>(1-10 kHz)</a:t>
            </a:r>
            <a:endParaRPr lang="en-US" dirty="0" smtClean="0"/>
          </a:p>
        </p:txBody>
      </p:sp>
      <p:pic>
        <p:nvPicPr>
          <p:cNvPr id="8" name="Picture 2" descr="http://www.nsf.gov/od/lpa/news/02/images/euvlaser1_big.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856124" y="3011890"/>
            <a:ext cx="3431956" cy="10206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054971" y="2584631"/>
            <a:ext cx="2628356" cy="369332"/>
          </a:xfrm>
          <a:prstGeom prst="rect">
            <a:avLst/>
          </a:prstGeom>
          <a:noFill/>
        </p:spPr>
        <p:txBody>
          <a:bodyPr wrap="none" rtlCol="0">
            <a:spAutoFit/>
          </a:bodyPr>
          <a:lstStyle/>
          <a:p>
            <a:pPr algn="ctr"/>
            <a:r>
              <a:rPr lang="en-US" dirty="0" smtClean="0"/>
              <a:t>High harmonic generation</a:t>
            </a:r>
          </a:p>
        </p:txBody>
      </p:sp>
      <p:sp>
        <p:nvSpPr>
          <p:cNvPr id="6" name="TextBox 5"/>
          <p:cNvSpPr txBox="1"/>
          <p:nvPr/>
        </p:nvSpPr>
        <p:spPr>
          <a:xfrm>
            <a:off x="3054971" y="4946407"/>
            <a:ext cx="921121" cy="369332"/>
          </a:xfrm>
          <a:prstGeom prst="rect">
            <a:avLst/>
          </a:prstGeom>
          <a:noFill/>
        </p:spPr>
        <p:txBody>
          <a:bodyPr wrap="none" rtlCol="0">
            <a:spAutoFit/>
          </a:bodyPr>
          <a:lstStyle/>
          <a:p>
            <a:r>
              <a:rPr lang="en-US" dirty="0" err="1" smtClean="0"/>
              <a:t>KMLabs</a:t>
            </a:r>
            <a:endParaRPr lang="en-US" dirty="0"/>
          </a:p>
        </p:txBody>
      </p:sp>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9245" y="4615650"/>
            <a:ext cx="2099703" cy="2105824"/>
          </a:xfrm>
          <a:prstGeom prst="rect">
            <a:avLst/>
          </a:prstGeom>
        </p:spPr>
      </p:pic>
    </p:spTree>
    <p:extLst>
      <p:ext uri="{BB962C8B-B14F-4D97-AF65-F5344CB8AC3E}">
        <p14:creationId xmlns:p14="http://schemas.microsoft.com/office/powerpoint/2010/main" val="133834454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Time dependence</a:t>
            </a:r>
            <a:endParaRPr lang="en-US" dirty="0"/>
          </a:p>
        </p:txBody>
      </p:sp>
      <p:grpSp>
        <p:nvGrpSpPr>
          <p:cNvPr id="11" name="Group 10"/>
          <p:cNvGrpSpPr/>
          <p:nvPr/>
        </p:nvGrpSpPr>
        <p:grpSpPr>
          <a:xfrm>
            <a:off x="0" y="1609101"/>
            <a:ext cx="5447963" cy="4437945"/>
            <a:chOff x="0" y="1609101"/>
            <a:chExt cx="5447963" cy="4437945"/>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83046"/>
              <a:ext cx="5447963" cy="4064000"/>
            </a:xfrm>
            <a:prstGeom prst="rect">
              <a:avLst/>
            </a:prstGeom>
          </p:spPr>
        </p:pic>
        <p:sp>
          <p:nvSpPr>
            <p:cNvPr id="10" name="Rectangle 9"/>
            <p:cNvSpPr/>
            <p:nvPr/>
          </p:nvSpPr>
          <p:spPr>
            <a:xfrm>
              <a:off x="646288" y="1609101"/>
              <a:ext cx="4662487" cy="747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Oval 11"/>
          <p:cNvSpPr/>
          <p:nvPr/>
        </p:nvSpPr>
        <p:spPr>
          <a:xfrm>
            <a:off x="2878666" y="2819129"/>
            <a:ext cx="141112" cy="141112"/>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442399" y="2695222"/>
            <a:ext cx="404994" cy="3681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3672" y="2470410"/>
            <a:ext cx="869952" cy="790867"/>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218B6639-C074-8B48-BE1A-E225E0D3ED0C}" type="slidenum">
              <a:rPr lang="en-US" smtClean="0"/>
              <a:t>60</a:t>
            </a:fld>
            <a:endParaRPr lang="en-US"/>
          </a:p>
        </p:txBody>
      </p:sp>
      <p:pic>
        <p:nvPicPr>
          <p:cNvPr id="16" name="Picture 1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70425" y="3479837"/>
            <a:ext cx="3684177" cy="1876949"/>
          </a:xfrm>
          <a:prstGeom prst="rect">
            <a:avLst/>
          </a:prstGeom>
        </p:spPr>
      </p:pic>
    </p:spTree>
    <p:extLst>
      <p:ext uri="{BB962C8B-B14F-4D97-AF65-F5344CB8AC3E}">
        <p14:creationId xmlns:p14="http://schemas.microsoft.com/office/powerpoint/2010/main" val="424021102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Hydrodynamic simulations</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0936" y="1325648"/>
            <a:ext cx="5959335" cy="5297187"/>
          </a:xfrm>
          <a:prstGeom prst="rect">
            <a:avLst/>
          </a:prstGeom>
        </p:spPr>
      </p:pic>
      <p:sp>
        <p:nvSpPr>
          <p:cNvPr id="3" name="TextBox 2"/>
          <p:cNvSpPr txBox="1"/>
          <p:nvPr/>
        </p:nvSpPr>
        <p:spPr>
          <a:xfrm>
            <a:off x="693241" y="6524689"/>
            <a:ext cx="2600166" cy="307777"/>
          </a:xfrm>
          <a:prstGeom prst="rect">
            <a:avLst/>
          </a:prstGeom>
          <a:noFill/>
        </p:spPr>
        <p:txBody>
          <a:bodyPr wrap="none" rtlCol="0">
            <a:spAutoFit/>
          </a:bodyPr>
          <a:lstStyle/>
          <a:p>
            <a:r>
              <a:rPr lang="en-US" sz="1400" dirty="0" smtClean="0"/>
              <a:t>Calculations by Jim Gaffney, LLNL</a:t>
            </a:r>
            <a:endParaRPr lang="en-US" sz="1400" dirty="0"/>
          </a:p>
        </p:txBody>
      </p:sp>
      <p:sp>
        <p:nvSpPr>
          <p:cNvPr id="5" name="Slide Number Placeholder 4"/>
          <p:cNvSpPr>
            <a:spLocks noGrp="1"/>
          </p:cNvSpPr>
          <p:nvPr>
            <p:ph type="sldNum" sz="quarter" idx="12"/>
          </p:nvPr>
        </p:nvSpPr>
        <p:spPr/>
        <p:txBody>
          <a:bodyPr/>
          <a:lstStyle/>
          <a:p>
            <a:fld id="{218B6639-C074-8B48-BE1A-E225E0D3ED0C}" type="slidenum">
              <a:rPr lang="en-US" smtClean="0"/>
              <a:t>61</a:t>
            </a:fld>
            <a:endParaRPr lang="en-US"/>
          </a:p>
        </p:txBody>
      </p:sp>
    </p:spTree>
    <p:extLst>
      <p:ext uri="{BB962C8B-B14F-4D97-AF65-F5344CB8AC3E}">
        <p14:creationId xmlns:p14="http://schemas.microsoft.com/office/powerpoint/2010/main" val="109146046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PEI Electrons</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47610"/>
            <a:ext cx="9144000" cy="3195753"/>
          </a:xfrm>
          <a:prstGeom prst="rect">
            <a:avLst/>
          </a:prstGeom>
        </p:spPr>
      </p:pic>
      <p:sp>
        <p:nvSpPr>
          <p:cNvPr id="6" name="Slide Number Placeholder 5"/>
          <p:cNvSpPr>
            <a:spLocks noGrp="1"/>
          </p:cNvSpPr>
          <p:nvPr>
            <p:ph type="sldNum" sz="quarter" idx="12"/>
          </p:nvPr>
        </p:nvSpPr>
        <p:spPr/>
        <p:txBody>
          <a:bodyPr/>
          <a:lstStyle/>
          <a:p>
            <a:fld id="{218B6639-C074-8B48-BE1A-E225E0D3ED0C}" type="slidenum">
              <a:rPr lang="en-US" smtClean="0"/>
              <a:t>62</a:t>
            </a:fld>
            <a:endParaRPr lang="en-US"/>
          </a:p>
        </p:txBody>
      </p:sp>
    </p:spTree>
    <p:extLst>
      <p:ext uri="{BB962C8B-B14F-4D97-AF65-F5344CB8AC3E}">
        <p14:creationId xmlns:p14="http://schemas.microsoft.com/office/powerpoint/2010/main" val="176528301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PEI Centers of mass</a:t>
            </a:r>
            <a:endParaRPr lang="en-US" dirty="0"/>
          </a:p>
        </p:txBody>
      </p:sp>
      <p:pic>
        <p:nvPicPr>
          <p:cNvPr id="4" name="Picture 3"/>
          <p:cNvPicPr/>
          <p:nvPr/>
        </p:nvPicPr>
        <p:blipFill>
          <a:blip r:embed="rId2" cstate="print">
            <a:extLst>
              <a:ext uri="{28A0092B-C50C-407E-A947-70E740481C1C}">
                <a14:useLocalDpi xmlns:a14="http://schemas.microsoft.com/office/drawing/2010/main"/>
              </a:ext>
            </a:extLst>
          </a:blip>
          <a:srcRect/>
          <a:stretch>
            <a:fillRect/>
          </a:stretch>
        </p:blipFill>
        <p:spPr bwMode="auto">
          <a:xfrm>
            <a:off x="1459088" y="1597982"/>
            <a:ext cx="6005689" cy="5003760"/>
          </a:xfrm>
          <a:prstGeom prst="rect">
            <a:avLst/>
          </a:prstGeom>
          <a:noFill/>
          <a:ln>
            <a:noFill/>
          </a:ln>
        </p:spPr>
      </p:pic>
      <p:sp>
        <p:nvSpPr>
          <p:cNvPr id="3" name="Slide Number Placeholder 2"/>
          <p:cNvSpPr>
            <a:spLocks noGrp="1"/>
          </p:cNvSpPr>
          <p:nvPr>
            <p:ph type="sldNum" sz="quarter" idx="12"/>
          </p:nvPr>
        </p:nvSpPr>
        <p:spPr/>
        <p:txBody>
          <a:bodyPr/>
          <a:lstStyle/>
          <a:p>
            <a:fld id="{218B6639-C074-8B48-BE1A-E225E0D3ED0C}" type="slidenum">
              <a:rPr lang="en-US" smtClean="0"/>
              <a:t>63</a:t>
            </a:fld>
            <a:endParaRPr lang="en-US"/>
          </a:p>
        </p:txBody>
      </p:sp>
    </p:spTree>
    <p:extLst>
      <p:ext uri="{BB962C8B-B14F-4D97-AF65-F5344CB8AC3E}">
        <p14:creationId xmlns:p14="http://schemas.microsoft.com/office/powerpoint/2010/main" val="205768789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Single KI nanoparticle </a:t>
            </a:r>
            <a:br>
              <a:rPr lang="en-US" dirty="0" smtClean="0"/>
            </a:br>
            <a:r>
              <a:rPr lang="en-US" dirty="0" smtClean="0"/>
              <a:t>Mass Spectrum</a:t>
            </a:r>
            <a:endParaRPr lang="en-US" dirty="0"/>
          </a:p>
        </p:txBody>
      </p:sp>
      <p:pic>
        <p:nvPicPr>
          <p:cNvPr id="5" name="Picture 4" descr="To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6047" y="1998371"/>
            <a:ext cx="6400800" cy="4114800"/>
          </a:xfrm>
          <a:prstGeom prst="rect">
            <a:avLst/>
          </a:prstGeom>
        </p:spPr>
      </p:pic>
      <p:sp>
        <p:nvSpPr>
          <p:cNvPr id="3" name="Slide Number Placeholder 2"/>
          <p:cNvSpPr>
            <a:spLocks noGrp="1"/>
          </p:cNvSpPr>
          <p:nvPr>
            <p:ph type="sldNum" sz="quarter" idx="12"/>
          </p:nvPr>
        </p:nvSpPr>
        <p:spPr/>
        <p:txBody>
          <a:bodyPr/>
          <a:lstStyle/>
          <a:p>
            <a:fld id="{218B6639-C074-8B48-BE1A-E225E0D3ED0C}" type="slidenum">
              <a:rPr lang="en-US" smtClean="0"/>
              <a:t>64</a:t>
            </a:fld>
            <a:endParaRPr lang="en-US"/>
          </a:p>
        </p:txBody>
      </p:sp>
    </p:spTree>
    <p:extLst>
      <p:ext uri="{BB962C8B-B14F-4D97-AF65-F5344CB8AC3E}">
        <p14:creationId xmlns:p14="http://schemas.microsoft.com/office/powerpoint/2010/main" val="31161630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218B6639-C074-8B48-BE1A-E225E0D3ED0C}" type="slidenum">
              <a:rPr lang="en-US" smtClean="0"/>
              <a:t>65</a:t>
            </a:fld>
            <a:endParaRPr lang="en-US"/>
          </a:p>
        </p:txBody>
      </p:sp>
      <p:pic>
        <p:nvPicPr>
          <p:cNvPr id="5" name="Picture 4" descr="HHG comparison 0.6 - added axes labels-0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5921" y="1744245"/>
            <a:ext cx="8420879" cy="4612105"/>
          </a:xfrm>
          <a:prstGeom prst="rect">
            <a:avLst/>
          </a:prstGeom>
        </p:spPr>
      </p:pic>
    </p:spTree>
    <p:extLst>
      <p:ext uri="{BB962C8B-B14F-4D97-AF65-F5344CB8AC3E}">
        <p14:creationId xmlns:p14="http://schemas.microsoft.com/office/powerpoint/2010/main" val="3734325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Synchrotron</a:t>
            </a:r>
            <a:r>
              <a:rPr lang="en-US" dirty="0" smtClean="0"/>
              <a:t> XMCD asymmetry</a:t>
            </a:r>
            <a:endParaRPr lang="en-US" dirty="0"/>
          </a:p>
        </p:txBody>
      </p:sp>
      <p:sp>
        <p:nvSpPr>
          <p:cNvPr id="4" name="Slide Number Placeholder 3"/>
          <p:cNvSpPr>
            <a:spLocks noGrp="1"/>
          </p:cNvSpPr>
          <p:nvPr>
            <p:ph type="sldNum" sz="quarter" idx="12"/>
          </p:nvPr>
        </p:nvSpPr>
        <p:spPr/>
        <p:txBody>
          <a:bodyPr/>
          <a:lstStyle/>
          <a:p>
            <a:fld id="{218B6639-C074-8B48-BE1A-E225E0D3ED0C}" type="slidenum">
              <a:rPr lang="en-US" smtClean="0"/>
              <a:t>66</a:t>
            </a:fld>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9476" y="1797538"/>
            <a:ext cx="5587630" cy="4704862"/>
          </a:xfrm>
          <a:prstGeom prst="rect">
            <a:avLst/>
          </a:prstGeom>
        </p:spPr>
      </p:pic>
    </p:spTree>
    <p:extLst>
      <p:ext uri="{BB962C8B-B14F-4D97-AF65-F5344CB8AC3E}">
        <p14:creationId xmlns:p14="http://schemas.microsoft.com/office/powerpoint/2010/main" val="26664385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436" y="437101"/>
            <a:ext cx="8325364" cy="1387089"/>
          </a:xfrm>
        </p:spPr>
        <p:txBody>
          <a:bodyPr>
            <a:normAutofit/>
          </a:bodyPr>
          <a:lstStyle/>
          <a:p>
            <a:r>
              <a:rPr lang="en-US" sz="4000" dirty="0" smtClean="0"/>
              <a:t>Study 1</a:t>
            </a:r>
            <a:br>
              <a:rPr lang="en-US" sz="4000" dirty="0" smtClean="0"/>
            </a:br>
            <a:r>
              <a:rPr lang="en-US" sz="4000" dirty="0" smtClean="0"/>
              <a:t>Strong field ionization of atoms</a:t>
            </a:r>
            <a:endParaRPr lang="en-US" sz="4000" dirty="0"/>
          </a:p>
        </p:txBody>
      </p:sp>
      <p:sp>
        <p:nvSpPr>
          <p:cNvPr id="4" name="Slide Number Placeholder 3"/>
          <p:cNvSpPr>
            <a:spLocks noGrp="1"/>
          </p:cNvSpPr>
          <p:nvPr>
            <p:ph type="sldNum" sz="quarter" idx="12"/>
          </p:nvPr>
        </p:nvSpPr>
        <p:spPr/>
        <p:txBody>
          <a:bodyPr/>
          <a:lstStyle/>
          <a:p>
            <a:fld id="{218B6639-C074-8B48-BE1A-E225E0D3ED0C}" type="slidenum">
              <a:rPr lang="en-US" smtClean="0"/>
              <a:t>7</a:t>
            </a:fld>
            <a:endParaRPr lang="en-US" dirty="0"/>
          </a:p>
        </p:txBody>
      </p:sp>
      <p:pic>
        <p:nvPicPr>
          <p:cNvPr id="5" name="Picture 4" descr="3d_spider.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9581" y="1824190"/>
            <a:ext cx="5486593" cy="3656300"/>
          </a:xfrm>
          <a:prstGeom prst="rect">
            <a:avLst/>
          </a:prstGeom>
        </p:spPr>
      </p:pic>
      <p:sp>
        <p:nvSpPr>
          <p:cNvPr id="7" name="Rectangle 6"/>
          <p:cNvSpPr/>
          <p:nvPr/>
        </p:nvSpPr>
        <p:spPr>
          <a:xfrm>
            <a:off x="361436" y="5591498"/>
            <a:ext cx="8384184" cy="954107"/>
          </a:xfrm>
          <a:prstGeom prst="rect">
            <a:avLst/>
          </a:prstGeom>
        </p:spPr>
        <p:txBody>
          <a:bodyPr wrap="square">
            <a:spAutoFit/>
          </a:bodyPr>
          <a:lstStyle/>
          <a:p>
            <a:r>
              <a:rPr lang="en-US" sz="1400" dirty="0" smtClean="0"/>
              <a:t>D</a:t>
            </a:r>
            <a:r>
              <a:rPr lang="en-US" sz="1400" dirty="0"/>
              <a:t>. D. Hickstein, P. </a:t>
            </a:r>
            <a:r>
              <a:rPr lang="en-US" sz="1400" dirty="0" err="1"/>
              <a:t>Ranitovic</a:t>
            </a:r>
            <a:r>
              <a:rPr lang="en-US" sz="1400" dirty="0"/>
              <a:t>, S. Witte, X.-M. Tong, Y. </a:t>
            </a:r>
            <a:r>
              <a:rPr lang="en-US" sz="1400" dirty="0" err="1"/>
              <a:t>Huismans</a:t>
            </a:r>
            <a:r>
              <a:rPr lang="en-US" sz="1400" dirty="0"/>
              <a:t>, P. </a:t>
            </a:r>
            <a:r>
              <a:rPr lang="en-US" sz="1400" dirty="0" err="1"/>
              <a:t>Arpin</a:t>
            </a:r>
            <a:r>
              <a:rPr lang="en-US" sz="1400" dirty="0"/>
              <a:t>, X. Zhou, K. E. </a:t>
            </a:r>
            <a:r>
              <a:rPr lang="en-US" sz="1400" dirty="0" err="1"/>
              <a:t>Keister</a:t>
            </a:r>
            <a:r>
              <a:rPr lang="en-US" sz="1400" dirty="0"/>
              <a:t>, C. </a:t>
            </a:r>
            <a:r>
              <a:rPr lang="en-US" sz="1400" dirty="0" err="1"/>
              <a:t>Hogle</a:t>
            </a:r>
            <a:r>
              <a:rPr lang="en-US" sz="1400" dirty="0"/>
              <a:t>, B. Zhang, C. Ding, P. </a:t>
            </a:r>
            <a:r>
              <a:rPr lang="en-US" sz="1400" dirty="0" err="1"/>
              <a:t>Johnsson</a:t>
            </a:r>
            <a:r>
              <a:rPr lang="en-US" sz="1400" dirty="0"/>
              <a:t>, N. Toshima, M. J. J. </a:t>
            </a:r>
            <a:r>
              <a:rPr lang="en-US" sz="1400" dirty="0" err="1"/>
              <a:t>Vrakking</a:t>
            </a:r>
            <a:r>
              <a:rPr lang="en-US" sz="1400" dirty="0"/>
              <a:t>, M. M. </a:t>
            </a:r>
            <a:r>
              <a:rPr lang="en-US" sz="1400" dirty="0" err="1"/>
              <a:t>Murnane</a:t>
            </a:r>
            <a:r>
              <a:rPr lang="en-US" sz="1400" dirty="0"/>
              <a:t>, and H. C. </a:t>
            </a:r>
            <a:r>
              <a:rPr lang="en-US" sz="1400" dirty="0" err="1"/>
              <a:t>Kapteyn</a:t>
            </a:r>
            <a:r>
              <a:rPr lang="en-US" sz="1400" dirty="0" smtClean="0"/>
              <a:t>, “</a:t>
            </a:r>
            <a:r>
              <a:rPr lang="en-US" sz="1400" dirty="0"/>
              <a:t>Direct Visualization of Laser-Driven Electron Multiple Scattering and Tunneling Distance in Strong-Field </a:t>
            </a:r>
            <a:r>
              <a:rPr lang="en-US" sz="1400" dirty="0" smtClean="0"/>
              <a:t>Ionization“ </a:t>
            </a:r>
          </a:p>
          <a:p>
            <a:r>
              <a:rPr lang="en-US" sz="1400" i="1" dirty="0" smtClean="0"/>
              <a:t>Phys. Rev. </a:t>
            </a:r>
            <a:r>
              <a:rPr lang="en-US" sz="1400" i="1" dirty="0" err="1" smtClean="0"/>
              <a:t>Lett</a:t>
            </a:r>
            <a:r>
              <a:rPr lang="en-US" sz="1400" i="1" dirty="0" smtClean="0"/>
              <a:t>.</a:t>
            </a:r>
            <a:r>
              <a:rPr lang="en-US" sz="1400" dirty="0" smtClean="0"/>
              <a:t> </a:t>
            </a:r>
            <a:r>
              <a:rPr lang="en-US" sz="1400" b="1" dirty="0" smtClean="0"/>
              <a:t>109</a:t>
            </a:r>
            <a:r>
              <a:rPr lang="en-US" sz="1400" dirty="0" smtClean="0"/>
              <a:t>, 073004 (2012).</a:t>
            </a:r>
            <a:endParaRPr lang="en-US" sz="1400" dirty="0"/>
          </a:p>
        </p:txBody>
      </p:sp>
    </p:spTree>
    <p:extLst>
      <p:ext uri="{BB962C8B-B14F-4D97-AF65-F5344CB8AC3E}">
        <p14:creationId xmlns:p14="http://schemas.microsoft.com/office/powerpoint/2010/main" val="8585102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30" y="274638"/>
            <a:ext cx="8229600" cy="1143000"/>
          </a:xfrm>
        </p:spPr>
        <p:txBody>
          <a:bodyPr>
            <a:normAutofit fontScale="90000"/>
          </a:bodyPr>
          <a:lstStyle/>
          <a:p>
            <a:r>
              <a:rPr lang="en-US" dirty="0" smtClean="0"/>
              <a:t>Three step model of</a:t>
            </a:r>
            <a:br>
              <a:rPr lang="en-US" dirty="0" smtClean="0"/>
            </a:br>
            <a:r>
              <a:rPr lang="en-US" dirty="0" smtClean="0"/>
              <a:t>high harmonic generation</a:t>
            </a:r>
            <a:endParaRPr lang="en-US" dirty="0"/>
          </a:p>
        </p:txBody>
      </p:sp>
      <p:pic>
        <p:nvPicPr>
          <p:cNvPr id="5" name="Picture 4" descr="3step.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28600" y="1803919"/>
            <a:ext cx="8763000" cy="4038600"/>
          </a:xfrm>
          <a:prstGeom prst="rect">
            <a:avLst/>
          </a:prstGeom>
        </p:spPr>
      </p:pic>
      <p:sp>
        <p:nvSpPr>
          <p:cNvPr id="6" name="TextBox 5"/>
          <p:cNvSpPr txBox="1"/>
          <p:nvPr/>
        </p:nvSpPr>
        <p:spPr>
          <a:xfrm>
            <a:off x="3200400" y="5593321"/>
            <a:ext cx="5368777" cy="369332"/>
          </a:xfrm>
          <a:prstGeom prst="rect">
            <a:avLst/>
          </a:prstGeom>
          <a:noFill/>
        </p:spPr>
        <p:txBody>
          <a:bodyPr wrap="none" rtlCol="0">
            <a:spAutoFit/>
          </a:bodyPr>
          <a:lstStyle/>
          <a:p>
            <a:r>
              <a:rPr lang="en-US" dirty="0" smtClean="0">
                <a:solidFill>
                  <a:schemeClr val="tx1">
                    <a:lumMod val="50000"/>
                  </a:schemeClr>
                </a:solidFill>
              </a:rPr>
              <a:t>STEP 1                          STEP 2                                  STEP 3</a:t>
            </a:r>
          </a:p>
        </p:txBody>
      </p:sp>
      <p:sp>
        <p:nvSpPr>
          <p:cNvPr id="7" name="Slide Number Placeholder 6"/>
          <p:cNvSpPr>
            <a:spLocks noGrp="1"/>
          </p:cNvSpPr>
          <p:nvPr>
            <p:ph type="sldNum" sz="quarter" idx="12"/>
          </p:nvPr>
        </p:nvSpPr>
        <p:spPr/>
        <p:txBody>
          <a:bodyPr/>
          <a:lstStyle/>
          <a:p>
            <a:fld id="{218B6639-C074-8B48-BE1A-E225E0D3ED0C}" type="slidenum">
              <a:rPr lang="en-US" smtClean="0"/>
              <a:t>8</a:t>
            </a:fld>
            <a:endParaRPr lang="en-US"/>
          </a:p>
        </p:txBody>
      </p:sp>
      <p:sp>
        <p:nvSpPr>
          <p:cNvPr id="3" name="Rectangle 2"/>
          <p:cNvSpPr/>
          <p:nvPr/>
        </p:nvSpPr>
        <p:spPr>
          <a:xfrm>
            <a:off x="6890935" y="1417638"/>
            <a:ext cx="2100665" cy="493871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11241" y="1570038"/>
            <a:ext cx="4380359" cy="493871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02398" y="1722438"/>
            <a:ext cx="6789202" cy="493871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0223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1000"/>
                                        <p:tgtEl>
                                          <p:spTgt spid="9"/>
                                        </p:tgtEl>
                                        <p:attrNameLst>
                                          <p:attrName>ppt_x</p:attrName>
                                        </p:attrNameLst>
                                      </p:cBhvr>
                                      <p:tavLst>
                                        <p:tav tm="0">
                                          <p:val>
                                            <p:strVal val="ppt_x"/>
                                          </p:val>
                                        </p:tav>
                                        <p:tav tm="100000">
                                          <p:val>
                                            <p:strVal val="1+ppt_w/2"/>
                                          </p:val>
                                        </p:tav>
                                      </p:tavLst>
                                    </p:anim>
                                    <p:anim calcmode="lin" valueType="num">
                                      <p:cBhvr additive="base">
                                        <p:cTn id="7" dur="1000"/>
                                        <p:tgtEl>
                                          <p:spTgt spid="9"/>
                                        </p:tgtEl>
                                        <p:attrNameLst>
                                          <p:attrName>ppt_y</p:attrName>
                                        </p:attrNameLst>
                                      </p:cBhvr>
                                      <p:tavLst>
                                        <p:tav tm="0">
                                          <p:val>
                                            <p:strVal val="ppt_y"/>
                                          </p:val>
                                        </p:tav>
                                        <p:tav tm="100000">
                                          <p:val>
                                            <p:strVal val="ppt_y"/>
                                          </p:val>
                                        </p:tav>
                                      </p:tavLst>
                                    </p:anim>
                                    <p:set>
                                      <p:cBhvr>
                                        <p:cTn id="8" dur="1" fill="hold">
                                          <p:stCondLst>
                                            <p:cond delay="9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0" nodeType="clickEffect">
                                  <p:stCondLst>
                                    <p:cond delay="0"/>
                                  </p:stCondLst>
                                  <p:childTnLst>
                                    <p:anim calcmode="lin" valueType="num">
                                      <p:cBhvr additive="base">
                                        <p:cTn id="12" dur="1000"/>
                                        <p:tgtEl>
                                          <p:spTgt spid="8"/>
                                        </p:tgtEl>
                                        <p:attrNameLst>
                                          <p:attrName>ppt_x</p:attrName>
                                        </p:attrNameLst>
                                      </p:cBhvr>
                                      <p:tavLst>
                                        <p:tav tm="0">
                                          <p:val>
                                            <p:strVal val="ppt_x"/>
                                          </p:val>
                                        </p:tav>
                                        <p:tav tm="100000">
                                          <p:val>
                                            <p:strVal val="1+ppt_w/2"/>
                                          </p:val>
                                        </p:tav>
                                      </p:tavLst>
                                    </p:anim>
                                    <p:anim calcmode="lin" valueType="num">
                                      <p:cBhvr additive="base">
                                        <p:cTn id="13" dur="1000"/>
                                        <p:tgtEl>
                                          <p:spTgt spid="8"/>
                                        </p:tgtEl>
                                        <p:attrNameLst>
                                          <p:attrName>ppt_y</p:attrName>
                                        </p:attrNameLst>
                                      </p:cBhvr>
                                      <p:tavLst>
                                        <p:tav tm="0">
                                          <p:val>
                                            <p:strVal val="ppt_y"/>
                                          </p:val>
                                        </p:tav>
                                        <p:tav tm="100000">
                                          <p:val>
                                            <p:strVal val="ppt_y"/>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1000"/>
                                        <p:tgtEl>
                                          <p:spTgt spid="3"/>
                                        </p:tgtEl>
                                        <p:attrNameLst>
                                          <p:attrName>ppt_x</p:attrName>
                                        </p:attrNameLst>
                                      </p:cBhvr>
                                      <p:tavLst>
                                        <p:tav tm="0">
                                          <p:val>
                                            <p:strVal val="ppt_x"/>
                                          </p:val>
                                        </p:tav>
                                        <p:tav tm="100000">
                                          <p:val>
                                            <p:strVal val="1+ppt_w/2"/>
                                          </p:val>
                                        </p:tav>
                                      </p:tavLst>
                                    </p:anim>
                                    <p:anim calcmode="lin" valueType="num">
                                      <p:cBhvr additive="base">
                                        <p:cTn id="19" dur="1000"/>
                                        <p:tgtEl>
                                          <p:spTgt spid="3"/>
                                        </p:tgtEl>
                                        <p:attrNameLst>
                                          <p:attrName>ppt_y</p:attrName>
                                        </p:attrNameLst>
                                      </p:cBhvr>
                                      <p:tavLst>
                                        <p:tav tm="0">
                                          <p:val>
                                            <p:strVal val="ppt_y"/>
                                          </p:val>
                                        </p:tav>
                                        <p:tav tm="100000">
                                          <p:val>
                                            <p:strVal val="ppt_y"/>
                                          </p:val>
                                        </p:tav>
                                      </p:tavLst>
                                    </p:anim>
                                    <p:set>
                                      <p:cBhvr>
                                        <p:cTn id="2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Strong-field ionization</a:t>
            </a:r>
            <a:endParaRPr lang="en-US" dirty="0"/>
          </a:p>
        </p:txBody>
      </p:sp>
      <p:grpSp>
        <p:nvGrpSpPr>
          <p:cNvPr id="3" name="Group 2"/>
          <p:cNvGrpSpPr/>
          <p:nvPr/>
        </p:nvGrpSpPr>
        <p:grpSpPr>
          <a:xfrm>
            <a:off x="87510" y="2458816"/>
            <a:ext cx="9040309" cy="2643864"/>
            <a:chOff x="87510" y="2458816"/>
            <a:chExt cx="9040309" cy="2643864"/>
          </a:xfrm>
        </p:grpSpPr>
        <p:pic>
          <p:nvPicPr>
            <p:cNvPr id="4" name="Picture 3" descr="C:\Users\KM Lab\Documents\ATI Paper\FIGURE 3 - Simple PSW model\Top part from Ellen - Jan 15 2012.png"/>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510" y="2458816"/>
              <a:ext cx="9040309" cy="2643864"/>
            </a:xfrm>
            <a:prstGeom prst="rect">
              <a:avLst/>
            </a:prstGeom>
            <a:noFill/>
            <a:ln>
              <a:noFill/>
            </a:ln>
          </p:spPr>
        </p:pic>
        <p:sp>
          <p:nvSpPr>
            <p:cNvPr id="5" name="Rectangle 4"/>
            <p:cNvSpPr/>
            <p:nvPr/>
          </p:nvSpPr>
          <p:spPr>
            <a:xfrm>
              <a:off x="6096222" y="4197677"/>
              <a:ext cx="1295400" cy="194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18650" y="3908778"/>
              <a:ext cx="1295400" cy="194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5798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26163</TotalTime>
  <Words>9906</Words>
  <Application>Microsoft Macintosh PowerPoint</Application>
  <PresentationFormat>On-screen Show (4:3)</PresentationFormat>
  <Paragraphs>508</Paragraphs>
  <Slides>66</Slides>
  <Notes>60</Notes>
  <HiddenSlides>0</HiddenSlides>
  <MMClips>1</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Matter in strong femtosecond laser fields: Strong field ionization, nanoplasmas, and high harmonic generation</vt:lpstr>
      <vt:lpstr>Overview</vt:lpstr>
      <vt:lpstr>Femtosecond lasers</vt:lpstr>
      <vt:lpstr>High harmonic generation (HHG)</vt:lpstr>
      <vt:lpstr>High harmonic generation (HHG)</vt:lpstr>
      <vt:lpstr>Ultrafast science in the  KM Group</vt:lpstr>
      <vt:lpstr>Study 1 Strong field ionization of atoms</vt:lpstr>
      <vt:lpstr>Three step model of high harmonic generation</vt:lpstr>
      <vt:lpstr>Strong-field ionization</vt:lpstr>
      <vt:lpstr>Velocity map imaging  (VMI) spectroscopy</vt:lpstr>
      <vt:lpstr>Velocity map imaging  (VMI) spectroscopy</vt:lpstr>
      <vt:lpstr>Apparatus</vt:lpstr>
      <vt:lpstr>2D to 3D</vt:lpstr>
      <vt:lpstr>Light sources</vt:lpstr>
      <vt:lpstr>Experimental photoelectron distributions</vt:lpstr>
      <vt:lpstr>PowerPoint Presentation</vt:lpstr>
      <vt:lpstr>High-order recattering</vt:lpstr>
      <vt:lpstr>Measurement of tunnel distance</vt:lpstr>
      <vt:lpstr>Zeptosecond pulses </vt:lpstr>
      <vt:lpstr>Study 2 Nanoparticles and nanoplasmas</vt:lpstr>
      <vt:lpstr>Nanoparticles in the VMI</vt:lpstr>
      <vt:lpstr>Nanoparticles in vacuum</vt:lpstr>
      <vt:lpstr>Experiment</vt:lpstr>
      <vt:lpstr>Ion distributions of  single nanoparticles</vt:lpstr>
      <vt:lpstr>Asymmetry in ion distributions</vt:lpstr>
      <vt:lpstr>Asymmetric ion distributions</vt:lpstr>
      <vt:lpstr>Electron microscopy</vt:lpstr>
      <vt:lpstr>FDTD simulations</vt:lpstr>
      <vt:lpstr>Summary</vt:lpstr>
      <vt:lpstr>Study 2b Shock waves in nanoplasmas</vt:lpstr>
      <vt:lpstr>Study 2c Evanescent exciton in quantum dots</vt:lpstr>
      <vt:lpstr>Study 2d Charge transfer in quantum dots</vt:lpstr>
      <vt:lpstr>Study 3 SFI in two-pulse circularly polarized fields</vt:lpstr>
      <vt:lpstr>Circularly polarized HHG</vt:lpstr>
      <vt:lpstr>Strong-field ionization in two-color counter-rotating fields</vt:lpstr>
      <vt:lpstr>Photoelectron distribution changes with time-delay</vt:lpstr>
      <vt:lpstr>Tomographic reconstructions Confirm mechanism of CP-HHG</vt:lpstr>
      <vt:lpstr>Strong-field approximation Only produces some structures</vt:lpstr>
      <vt:lpstr>TDSE Reveals role of Coulomb potential</vt:lpstr>
      <vt:lpstr>Study 4 Noncollinear circularly polarized HHG</vt:lpstr>
      <vt:lpstr>NCP-HHG  photon and wave models</vt:lpstr>
      <vt:lpstr>267 nm Angularly separated harmonics</vt:lpstr>
      <vt:lpstr>800 nm Attosecond pulse trains</vt:lpstr>
      <vt:lpstr>400 nm High flux single harmonic</vt:lpstr>
      <vt:lpstr>400 + 800 nm Left and right helicity at different harmonic orders</vt:lpstr>
      <vt:lpstr>XMCD confirms circularity</vt:lpstr>
      <vt:lpstr>Future capabilities</vt:lpstr>
      <vt:lpstr>Spatial profile</vt:lpstr>
      <vt:lpstr>Cavity-enhanced HHG</vt:lpstr>
      <vt:lpstr>Future directions</vt:lpstr>
      <vt:lpstr>Acknowledgements</vt:lpstr>
      <vt:lpstr>Thank you!</vt:lpstr>
      <vt:lpstr>Thank you!</vt:lpstr>
      <vt:lpstr>Thank you!</vt:lpstr>
      <vt:lpstr>Plane–spherical wave model</vt:lpstr>
      <vt:lpstr>Plane-spherical wave model</vt:lpstr>
      <vt:lpstr>Numerical rescattering</vt:lpstr>
      <vt:lpstr>Magnetron nanoparticle source Attosecond studies of pure, isolated nanoparticles</vt:lpstr>
      <vt:lpstr>Time dependence</vt:lpstr>
      <vt:lpstr>Time dependence</vt:lpstr>
      <vt:lpstr>Hydrodynamic simulations</vt:lpstr>
      <vt:lpstr>PEI Electrons</vt:lpstr>
      <vt:lpstr>PEI Centers of mass</vt:lpstr>
      <vt:lpstr>Single KI nanoparticle  Mass Spectrum</vt:lpstr>
      <vt:lpstr>PowerPoint Presentation</vt:lpstr>
      <vt:lpstr>Synchrotron XMCD asymmetry</vt:lpstr>
    </vt:vector>
  </TitlesOfParts>
  <Company>University of Colorado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Hickstein</dc:creator>
  <cp:lastModifiedBy>Daniel Hickstein</cp:lastModifiedBy>
  <cp:revision>409</cp:revision>
  <dcterms:created xsi:type="dcterms:W3CDTF">2014-11-02T16:49:20Z</dcterms:created>
  <dcterms:modified xsi:type="dcterms:W3CDTF">2015-06-26T17:42:21Z</dcterms:modified>
</cp:coreProperties>
</file>